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5" r:id="rId3"/>
    <p:sldId id="283" r:id="rId4"/>
    <p:sldId id="263" r:id="rId5"/>
    <p:sldId id="285" r:id="rId6"/>
    <p:sldId id="262" r:id="rId7"/>
    <p:sldId id="286" r:id="rId8"/>
    <p:sldId id="296" r:id="rId9"/>
    <p:sldId id="284" r:id="rId10"/>
    <p:sldId id="297" r:id="rId11"/>
    <p:sldId id="272" r:id="rId12"/>
    <p:sldId id="289" r:id="rId13"/>
    <p:sldId id="290" r:id="rId14"/>
    <p:sldId id="299" r:id="rId15"/>
    <p:sldId id="298" r:id="rId16"/>
    <p:sldId id="291" r:id="rId17"/>
    <p:sldId id="300" r:id="rId18"/>
    <p:sldId id="292" r:id="rId19"/>
    <p:sldId id="304" r:id="rId20"/>
    <p:sldId id="305" r:id="rId21"/>
    <p:sldId id="278" r:id="rId22"/>
    <p:sldId id="264" r:id="rId23"/>
    <p:sldId id="301" r:id="rId24"/>
    <p:sldId id="303" r:id="rId25"/>
    <p:sldId id="302" r:id="rId26"/>
    <p:sldId id="279" r:id="rId27"/>
    <p:sldId id="273" r:id="rId28"/>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A"/>
    <a:srgbClr val="008BC3"/>
    <a:srgbClr val="009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47" autoAdjust="0"/>
  </p:normalViewPr>
  <p:slideViewPr>
    <p:cSldViewPr>
      <p:cViewPr varScale="1">
        <p:scale>
          <a:sx n="67" d="100"/>
          <a:sy n="67" d="100"/>
        </p:scale>
        <p:origin x="-753" y="-80"/>
      </p:cViewPr>
      <p:guideLst>
        <p:guide orient="horz" pos="2880"/>
        <p:guide pos="2160"/>
      </p:guideLst>
    </p:cSldViewPr>
  </p:slideViewPr>
  <p:notesTextViewPr>
    <p:cViewPr>
      <p:scale>
        <a:sx n="100" d="100"/>
        <a:sy n="100" d="100"/>
      </p:scale>
      <p:origin x="0" y="0"/>
    </p:cViewPr>
  </p:notesTextViewPr>
  <p:notesViewPr>
    <p:cSldViewPr>
      <p:cViewPr varScale="1">
        <p:scale>
          <a:sx n="65" d="100"/>
          <a:sy n="65" d="100"/>
        </p:scale>
        <p:origin x="9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B5AF1C4C-D144-4FAB-820C-261F02B4C91E}" type="datetimeFigureOut">
              <a:rPr lang="en-GB" smtClean="0"/>
              <a:t>17/02/2017</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41E38FEB-FD7B-4FB4-BE1F-306984390001}" type="slidenum">
              <a:rPr lang="en-GB" smtClean="0"/>
              <a:t>‹#›</a:t>
            </a:fld>
            <a:endParaRPr lang="en-GB"/>
          </a:p>
        </p:txBody>
      </p:sp>
    </p:spTree>
    <p:extLst>
      <p:ext uri="{BB962C8B-B14F-4D97-AF65-F5344CB8AC3E}">
        <p14:creationId xmlns:p14="http://schemas.microsoft.com/office/powerpoint/2010/main" val="235341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ancerresearchuk.org/health-professional/cancer-statistics/survival/all-cancers-combined#ref-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this is to be used on a careers fair stand – then</a:t>
            </a:r>
            <a:r>
              <a:rPr lang="en-GB" baseline="0" dirty="0"/>
              <a:t> you will need to activate transitions (Transitions, Advance slide, after, 8 seconds)</a:t>
            </a:r>
          </a:p>
          <a:p>
            <a:r>
              <a:rPr lang="en-GB" baseline="0" dirty="0"/>
              <a:t>If you are using this to present to students/doctors then replace the line on the title page with your details.</a:t>
            </a:r>
            <a:endParaRPr lang="en-GB" dirty="0"/>
          </a:p>
          <a:p>
            <a:endParaRPr lang="en-GB" dirty="0"/>
          </a:p>
          <a:p>
            <a:endParaRPr lang="en-GB" dirty="0"/>
          </a:p>
          <a:p>
            <a:r>
              <a:rPr lang="en-GB" dirty="0"/>
              <a:t>Students</a:t>
            </a:r>
            <a:r>
              <a:rPr lang="en-GB" baseline="0" dirty="0"/>
              <a:t> will often want contacts to sit in on clinics, contacts for taster weeks or to get involved with audits.</a:t>
            </a:r>
          </a:p>
          <a:p>
            <a:r>
              <a:rPr lang="en-GB" baseline="0" dirty="0"/>
              <a:t>It may be useful to have some friendly oncologists who will be willing to engage with keen trainees</a:t>
            </a:r>
          </a:p>
          <a:p>
            <a:endParaRPr lang="en-GB" baseline="0" dirty="0"/>
          </a:p>
          <a:p>
            <a:r>
              <a:rPr lang="en-GB" baseline="0" dirty="0"/>
              <a:t>There is an associated leaflet and poster with this presentation that you may wish to print and distribute. It includes links to these websites and a broad overview of medical oncology – This can be downloaded from the ACP website.</a:t>
            </a:r>
          </a:p>
          <a:p>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1</a:t>
            </a:fld>
            <a:endParaRPr lang="en-GB"/>
          </a:p>
        </p:txBody>
      </p:sp>
    </p:spTree>
    <p:extLst>
      <p:ext uri="{BB962C8B-B14F-4D97-AF65-F5344CB8AC3E}">
        <p14:creationId xmlns:p14="http://schemas.microsoft.com/office/powerpoint/2010/main" val="3516483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Plateau</a:t>
            </a:r>
            <a:r>
              <a:rPr lang="en-US" baseline="0" dirty="0"/>
              <a:t> of these </a:t>
            </a:r>
            <a:r>
              <a:rPr lang="en-US" baseline="0" dirty="0" err="1"/>
              <a:t>kaplin-mayer</a:t>
            </a:r>
            <a:r>
              <a:rPr lang="en-US" baseline="0" dirty="0"/>
              <a:t> curves is an exciting prospect as in Melanoma these plateaus have extended out to 5 years … and we are now talking about the prospect of the ‘C’ (cure) word in patients with metastatic disease treated with systemic treatment (by MEDICAL ONCOLGOISTS!).</a:t>
            </a:r>
          </a:p>
          <a:p>
            <a:endParaRPr lang="en-US" baseline="0" dirty="0"/>
          </a:p>
          <a:p>
            <a:endParaRPr lang="en-US" baseline="0" dirty="0"/>
          </a:p>
          <a:p>
            <a:r>
              <a:rPr lang="en-US" baseline="0" dirty="0"/>
              <a:t>HOWEVER we also give treatments in the neo-adjuvant (explain) and adjuvant settings and in multi-modality approaches.</a:t>
            </a:r>
          </a:p>
          <a:p>
            <a:endParaRPr lang="en-US" baseline="0" dirty="0"/>
          </a:p>
          <a:p>
            <a:r>
              <a:rPr lang="en-US" baseline="0" dirty="0"/>
              <a:t>So – as you can see – there is still much to do …</a:t>
            </a:r>
          </a:p>
          <a:p>
            <a:endParaRPr lang="en-US" baseline="0" dirty="0"/>
          </a:p>
          <a:p>
            <a:r>
              <a:rPr lang="en-US" baseline="0" dirty="0"/>
              <a:t>And that’s why we need you … and here is how to get into medical oncology  </a:t>
            </a:r>
            <a:endParaRPr lang="en-US" dirty="0"/>
          </a:p>
        </p:txBody>
      </p:sp>
      <p:sp>
        <p:nvSpPr>
          <p:cNvPr id="4" name="Slide Number Placeholder 3"/>
          <p:cNvSpPr>
            <a:spLocks noGrp="1"/>
          </p:cNvSpPr>
          <p:nvPr>
            <p:ph type="sldNum" sz="quarter" idx="10"/>
          </p:nvPr>
        </p:nvSpPr>
        <p:spPr/>
        <p:txBody>
          <a:bodyPr/>
          <a:lstStyle/>
          <a:p>
            <a:fld id="{41E38FEB-FD7B-4FB4-BE1F-306984390001}" type="slidenum">
              <a:rPr lang="en-GB" smtClean="0"/>
              <a:t>10</a:t>
            </a:fld>
            <a:endParaRPr lang="en-GB"/>
          </a:p>
        </p:txBody>
      </p:sp>
    </p:spTree>
    <p:extLst>
      <p:ext uri="{BB962C8B-B14F-4D97-AF65-F5344CB8AC3E}">
        <p14:creationId xmlns:p14="http://schemas.microsoft.com/office/powerpoint/2010/main" val="1726199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a:t>
            </a:r>
            <a:r>
              <a:rPr lang="en-GB" baseline="0" dirty="0"/>
              <a:t> training pathway</a:t>
            </a:r>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11</a:t>
            </a:fld>
            <a:endParaRPr lang="en-GB"/>
          </a:p>
        </p:txBody>
      </p:sp>
    </p:spTree>
    <p:extLst>
      <p:ext uri="{BB962C8B-B14F-4D97-AF65-F5344CB8AC3E}">
        <p14:creationId xmlns:p14="http://schemas.microsoft.com/office/powerpoint/2010/main" val="363817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of Shape</a:t>
            </a:r>
            <a:r>
              <a:rPr lang="en-GB" baseline="0" dirty="0"/>
              <a:t> of Training in 2018 (bottom up – i.e. only for new trainees entering Core Medical Training at CMT1)</a:t>
            </a:r>
          </a:p>
          <a:p>
            <a:endParaRPr lang="en-GB" baseline="0" dirty="0"/>
          </a:p>
          <a:p>
            <a:r>
              <a:rPr lang="en-GB" baseline="0" dirty="0"/>
              <a:t>Changes – Extra year in general medical training (‘CMT3’ year – which will involve being a junior registrar) prior to specialty selection</a:t>
            </a:r>
          </a:p>
          <a:p>
            <a:endParaRPr lang="en-GB" baseline="0" dirty="0"/>
          </a:p>
          <a:p>
            <a:r>
              <a:rPr lang="en-GB" baseline="0" dirty="0"/>
              <a:t>Then after ST3 – apply to and become a medical oncologist.</a:t>
            </a:r>
          </a:p>
          <a:p>
            <a:endParaRPr lang="en-GB" baseline="0" dirty="0"/>
          </a:p>
          <a:p>
            <a:r>
              <a:rPr lang="en-GB" baseline="0" dirty="0"/>
              <a:t>Currently we are not part of the ‘unselected medical take’ and instead provide advice and admissions through acute oncology services (Acute ‘Selected’ take in oncology)</a:t>
            </a:r>
          </a:p>
          <a:p>
            <a:endParaRPr lang="en-GB" baseline="0" dirty="0"/>
          </a:p>
          <a:p>
            <a:r>
              <a:rPr lang="en-GB" baseline="0" dirty="0"/>
              <a:t>I will run through each section briefly with some tips on how to help get into medical oncology</a:t>
            </a:r>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12</a:t>
            </a:fld>
            <a:endParaRPr lang="en-GB"/>
          </a:p>
        </p:txBody>
      </p:sp>
    </p:spTree>
    <p:extLst>
      <p:ext uri="{BB962C8B-B14F-4D97-AF65-F5344CB8AC3E}">
        <p14:creationId xmlns:p14="http://schemas.microsoft.com/office/powerpoint/2010/main" val="2642752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Undergraduate Essay prize – £200,</a:t>
            </a:r>
            <a:r>
              <a:rPr lang="en-GB" baseline="0" dirty="0"/>
              <a:t> Good for CV. Released 1/year – Keep an eye on twitter/website for opening/closing dates</a:t>
            </a:r>
          </a:p>
          <a:p>
            <a:r>
              <a:rPr lang="en-GB" baseline="0" dirty="0"/>
              <a:t>Links to these conferences and societies are on our website</a:t>
            </a:r>
          </a:p>
        </p:txBody>
      </p:sp>
      <p:sp>
        <p:nvSpPr>
          <p:cNvPr id="4" name="Slide Number Placeholder 3"/>
          <p:cNvSpPr>
            <a:spLocks noGrp="1"/>
          </p:cNvSpPr>
          <p:nvPr>
            <p:ph type="sldNum" sz="quarter" idx="10"/>
          </p:nvPr>
        </p:nvSpPr>
        <p:spPr/>
        <p:txBody>
          <a:bodyPr/>
          <a:lstStyle/>
          <a:p>
            <a:fld id="{41E38FEB-FD7B-4FB4-BE1F-306984390001}" type="slidenum">
              <a:rPr lang="en-GB" smtClean="0"/>
              <a:t>13</a:t>
            </a:fld>
            <a:endParaRPr lang="en-GB"/>
          </a:p>
        </p:txBody>
      </p:sp>
    </p:spTree>
    <p:extLst>
      <p:ext uri="{BB962C8B-B14F-4D97-AF65-F5344CB8AC3E}">
        <p14:creationId xmlns:p14="http://schemas.microsoft.com/office/powerpoint/2010/main" val="4225142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a:t>
            </a:r>
            <a:r>
              <a:rPr lang="en-GB" baseline="0" dirty="0"/>
              <a:t> – taster weeks in oncology – approach local oncologists – time in clinics, on the wards as an observer</a:t>
            </a:r>
          </a:p>
          <a:p>
            <a:r>
              <a:rPr lang="en-GB" baseline="0" dirty="0"/>
              <a:t>FY/CMT essay prize as with UG prize – 1/year, cash reward and good for CV – Keep an eye on website and twitter</a:t>
            </a:r>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15</a:t>
            </a:fld>
            <a:endParaRPr lang="en-GB"/>
          </a:p>
        </p:txBody>
      </p:sp>
    </p:spTree>
    <p:extLst>
      <p:ext uri="{BB962C8B-B14F-4D97-AF65-F5344CB8AC3E}">
        <p14:creationId xmlns:p14="http://schemas.microsoft.com/office/powerpoint/2010/main" val="1186221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specification for Medical oncology (2015) –</a:t>
            </a:r>
            <a:r>
              <a:rPr lang="en-GB" baseline="0" dirty="0"/>
              <a:t> Desirable: “</a:t>
            </a:r>
            <a:r>
              <a:rPr lang="en-GB" dirty="0"/>
              <a:t>Experience at CT/ST 1/2 level of managing patients with cancer disease and managing cancer related emergencies by the time of commencement of ST3 training”</a:t>
            </a:r>
          </a:p>
          <a:p>
            <a:endParaRPr lang="en-GB" dirty="0"/>
          </a:p>
          <a:p>
            <a:r>
              <a:rPr lang="en-GB" dirty="0"/>
              <a:t>2015 Medical</a:t>
            </a:r>
            <a:r>
              <a:rPr lang="en-GB" baseline="0" dirty="0"/>
              <a:t> Oncology Person Specification: http://www.wessexdeanery.nhs.uk/pdf/Medical-Oncology-ST3-2015.pdf</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16</a:t>
            </a:fld>
            <a:endParaRPr lang="en-GB"/>
          </a:p>
        </p:txBody>
      </p:sp>
    </p:spTree>
    <p:extLst>
      <p:ext uri="{BB962C8B-B14F-4D97-AF65-F5344CB8AC3E}">
        <p14:creationId xmlns:p14="http://schemas.microsoft.com/office/powerpoint/2010/main" val="2332387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ALSO Academic</a:t>
            </a:r>
            <a:r>
              <a:rPr lang="en-GB" baseline="0" dirty="0"/>
              <a:t> Clinical Fellow and Academic Clinical Lecture career pathways in medical oncology</a:t>
            </a:r>
          </a:p>
          <a:p>
            <a:endParaRPr lang="en-GB" baseline="0" dirty="0"/>
          </a:p>
          <a:p>
            <a:r>
              <a:rPr lang="en-GB" baseline="0" dirty="0"/>
              <a:t>Clinical Applications:</a:t>
            </a:r>
          </a:p>
          <a:p>
            <a:pPr marL="228600" indent="-228600">
              <a:buAutoNum type="arabicPeriod"/>
            </a:pPr>
            <a:r>
              <a:rPr lang="en-GB" baseline="0" dirty="0"/>
              <a:t>National recruitment co-ordinated through JRCPTB with a single ‘interview centre’</a:t>
            </a:r>
          </a:p>
          <a:p>
            <a:pPr marL="228600" indent="-228600">
              <a:buAutoNum type="arabicPeriod"/>
            </a:pPr>
            <a:r>
              <a:rPr lang="en-GB" baseline="0" dirty="0"/>
              <a:t>Rank jobs according to preference and will be allocated job based on a combination of application form and interview score</a:t>
            </a:r>
          </a:p>
          <a:p>
            <a:pPr marL="228600" indent="-228600">
              <a:buAutoNum type="arabicPeriod"/>
            </a:pPr>
            <a:r>
              <a:rPr lang="en-GB" dirty="0"/>
              <a:t>Applications open February each year for</a:t>
            </a:r>
            <a:r>
              <a:rPr lang="en-GB" baseline="0" dirty="0"/>
              <a:t> 1 month</a:t>
            </a:r>
          </a:p>
          <a:p>
            <a:pPr marL="228600" indent="-228600">
              <a:buAutoNum type="arabicPeriod"/>
            </a:pPr>
            <a:r>
              <a:rPr lang="en-GB" baseline="0" dirty="0"/>
              <a:t>Interviews April each year – 1 clinical station, 1 portfolio station and 1 research/audit/</a:t>
            </a:r>
            <a:r>
              <a:rPr lang="en-GB" baseline="0" dirty="0" err="1"/>
              <a:t>governanance</a:t>
            </a:r>
            <a:r>
              <a:rPr lang="en-GB" baseline="0" dirty="0"/>
              <a:t>/professionalism station</a:t>
            </a:r>
          </a:p>
          <a:p>
            <a:pPr marL="0" indent="0">
              <a:buNone/>
            </a:pPr>
            <a:endParaRPr lang="en-GB" baseline="0" dirty="0"/>
          </a:p>
          <a:p>
            <a:pPr marL="0" indent="0">
              <a:buNone/>
            </a:pPr>
            <a:r>
              <a:rPr lang="en-GB" baseline="0" dirty="0"/>
              <a:t>Further information found at the JRCPTB website (link on last slide &amp; handout)</a:t>
            </a:r>
          </a:p>
          <a:p>
            <a:pPr marL="0" indent="0">
              <a:buNone/>
            </a:pPr>
            <a:endParaRPr lang="en-GB" baseline="0" dirty="0"/>
          </a:p>
          <a:p>
            <a:pPr marL="0" indent="0">
              <a:buNone/>
            </a:pPr>
            <a:r>
              <a:rPr lang="en-GB" baseline="0" dirty="0"/>
              <a:t>Academic Applications </a:t>
            </a:r>
          </a:p>
          <a:p>
            <a:pPr marL="0" indent="0">
              <a:buNone/>
            </a:pPr>
            <a:r>
              <a:rPr lang="en-GB" baseline="0" dirty="0"/>
              <a:t>Similar pathway to that in medical oncology but there is dedicated time for research (either set as blocks of research time or split week depending on the rotation)</a:t>
            </a:r>
          </a:p>
          <a:p>
            <a:pPr marL="0" indent="0">
              <a:buNone/>
            </a:pPr>
            <a:r>
              <a:rPr lang="en-GB" baseline="0" dirty="0"/>
              <a:t>Advertised and interviewed locally. Applications come out November. </a:t>
            </a:r>
          </a:p>
          <a:p>
            <a:pPr marL="0" indent="0">
              <a:buNone/>
            </a:pPr>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17</a:t>
            </a:fld>
            <a:endParaRPr lang="en-GB"/>
          </a:p>
        </p:txBody>
      </p:sp>
    </p:spTree>
    <p:extLst>
      <p:ext uri="{BB962C8B-B14F-4D97-AF65-F5344CB8AC3E}">
        <p14:creationId xmlns:p14="http://schemas.microsoft.com/office/powerpoint/2010/main" val="4259190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a:t>
            </a:r>
            <a:r>
              <a:rPr lang="en-GB" baseline="0" dirty="0"/>
              <a:t> trainees ask whether in medical oncology a PhD is compulsory.</a:t>
            </a:r>
          </a:p>
          <a:p>
            <a:r>
              <a:rPr lang="en-GB" baseline="0" dirty="0"/>
              <a:t>This is often something where trainees are put off the specialty as it is perceived that pure lab-based PhDs are the only option.</a:t>
            </a:r>
          </a:p>
          <a:p>
            <a:r>
              <a:rPr lang="en-GB" baseline="0" dirty="0"/>
              <a:t>You may wish to address this explaining the benefits of a higher degree and that it can be clinical/translational, and that it is not compulsory</a:t>
            </a:r>
          </a:p>
          <a:p>
            <a:endParaRPr lang="en-GB" baseline="0" dirty="0"/>
          </a:p>
          <a:p>
            <a:r>
              <a:rPr lang="en-GB" baseline="0" dirty="0"/>
              <a:t>You may wish to also explain that most trainees attend a Certification/Diploma part time course in cancer studies – and this can be converted into an MSc if done for 3 years (depending on course) if trainees want to.</a:t>
            </a:r>
          </a:p>
        </p:txBody>
      </p:sp>
      <p:sp>
        <p:nvSpPr>
          <p:cNvPr id="4" name="Slide Number Placeholder 3"/>
          <p:cNvSpPr>
            <a:spLocks noGrp="1"/>
          </p:cNvSpPr>
          <p:nvPr>
            <p:ph type="sldNum" sz="quarter" idx="10"/>
          </p:nvPr>
        </p:nvSpPr>
        <p:spPr/>
        <p:txBody>
          <a:bodyPr/>
          <a:lstStyle/>
          <a:p>
            <a:fld id="{41E38FEB-FD7B-4FB4-BE1F-306984390001}" type="slidenum">
              <a:rPr lang="en-GB" smtClean="0"/>
              <a:t>18</a:t>
            </a:fld>
            <a:endParaRPr lang="en-GB"/>
          </a:p>
        </p:txBody>
      </p:sp>
    </p:spTree>
    <p:extLst>
      <p:ext uri="{BB962C8B-B14F-4D97-AF65-F5344CB8AC3E}">
        <p14:creationId xmlns:p14="http://schemas.microsoft.com/office/powerpoint/2010/main" val="1699558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‘Exit exam’ – but</a:t>
            </a:r>
            <a:r>
              <a:rPr lang="en-GB" baseline="0" dirty="0"/>
              <a:t> can be taken (and often is) any time after first year of specialty training</a:t>
            </a:r>
          </a:p>
          <a:p>
            <a:endParaRPr lang="en-GB" baseline="0" dirty="0"/>
          </a:p>
          <a:p>
            <a:r>
              <a:rPr lang="en-GB" baseline="0" dirty="0"/>
              <a:t>You may wish to draw comparisons to training in clinical oncology</a:t>
            </a:r>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19</a:t>
            </a:fld>
            <a:endParaRPr lang="en-GB"/>
          </a:p>
        </p:txBody>
      </p:sp>
    </p:spTree>
    <p:extLst>
      <p:ext uri="{BB962C8B-B14F-4D97-AF65-F5344CB8AC3E}">
        <p14:creationId xmlns:p14="http://schemas.microsoft.com/office/powerpoint/2010/main" val="3370726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Training in</a:t>
            </a:r>
            <a:r>
              <a:rPr lang="en-GB" baseline="0" dirty="0"/>
              <a:t> medical oncology is 4 years.</a:t>
            </a:r>
          </a:p>
          <a:p>
            <a:r>
              <a:rPr lang="en-GB" baseline="0" dirty="0"/>
              <a:t>In total (from medical school) it will be 8/9 years</a:t>
            </a:r>
          </a:p>
          <a:p>
            <a:endParaRPr lang="en-GB" baseline="0" dirty="0"/>
          </a:p>
          <a:p>
            <a:r>
              <a:rPr lang="en-GB" baseline="0" dirty="0"/>
              <a:t>However in the grand scheme – it is important to understand that you will be a consultant for many more years</a:t>
            </a:r>
          </a:p>
          <a:p>
            <a:endParaRPr lang="en-GB" baseline="0" dirty="0"/>
          </a:p>
          <a:p>
            <a:r>
              <a:rPr lang="en-GB" baseline="0" dirty="0"/>
              <a:t>Medical Oncology offers access to all those in this slide – and enables a fulfilling, rewarding and varied career.</a:t>
            </a:r>
          </a:p>
          <a:p>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20</a:t>
            </a:fld>
            <a:endParaRPr lang="en-GB"/>
          </a:p>
        </p:txBody>
      </p:sp>
    </p:spTree>
    <p:extLst>
      <p:ext uri="{BB962C8B-B14F-4D97-AF65-F5344CB8AC3E}">
        <p14:creationId xmlns:p14="http://schemas.microsoft.com/office/powerpoint/2010/main" val="107948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Medical Oncology and outline</a:t>
            </a:r>
            <a:r>
              <a:rPr lang="en-GB" baseline="0" dirty="0"/>
              <a:t> of presentation</a:t>
            </a:r>
            <a:endParaRPr lang="en-GB" dirty="0"/>
          </a:p>
          <a:p>
            <a:endParaRPr lang="en-GB" dirty="0"/>
          </a:p>
          <a:p>
            <a:r>
              <a:rPr lang="en-GB" dirty="0"/>
              <a:t>Pictures</a:t>
            </a:r>
            <a:r>
              <a:rPr lang="en-GB" baseline="0" dirty="0"/>
              <a:t> – Top – Cancer Cells</a:t>
            </a:r>
          </a:p>
          <a:p>
            <a:r>
              <a:rPr lang="en-GB" baseline="0" dirty="0"/>
              <a:t>Tablets/Targeted treatments</a:t>
            </a:r>
          </a:p>
          <a:p>
            <a:r>
              <a:rPr lang="en-GB" baseline="0" dirty="0"/>
              <a:t>Book – Award winning ACP Publication on ‘Problem Solving in Older Cancer Patients’</a:t>
            </a:r>
          </a:p>
          <a:p>
            <a:r>
              <a:rPr lang="en-GB" baseline="0" dirty="0"/>
              <a:t>MRI Head</a:t>
            </a:r>
          </a:p>
          <a:p>
            <a:r>
              <a:rPr lang="en-GB" baseline="0" dirty="0"/>
              <a:t>T-Cell</a:t>
            </a:r>
          </a:p>
          <a:p>
            <a:r>
              <a:rPr lang="en-GB" baseline="0" dirty="0"/>
              <a:t>Histology – Lung Cancer</a:t>
            </a:r>
          </a:p>
          <a:p>
            <a:r>
              <a:rPr lang="en-GB" baseline="0" dirty="0"/>
              <a:t>Crab (Origins of the name cancer)</a:t>
            </a:r>
          </a:p>
          <a:p>
            <a:r>
              <a:rPr lang="en-GB" baseline="0" dirty="0"/>
              <a:t>Flower – Periwinkle (</a:t>
            </a:r>
            <a:r>
              <a:rPr lang="en-GB" baseline="0" dirty="0" err="1"/>
              <a:t>Vinca</a:t>
            </a:r>
            <a:r>
              <a:rPr lang="en-GB" baseline="0" dirty="0"/>
              <a:t> Alkaloids)</a:t>
            </a:r>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2</a:t>
            </a:fld>
            <a:endParaRPr lang="en-GB"/>
          </a:p>
        </p:txBody>
      </p:sp>
    </p:spTree>
    <p:extLst>
      <p:ext uri="{BB962C8B-B14F-4D97-AF65-F5344CB8AC3E}">
        <p14:creationId xmlns:p14="http://schemas.microsoft.com/office/powerpoint/2010/main" val="2035553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talk about your highlights and why you would recommend it</a:t>
            </a:r>
          </a:p>
        </p:txBody>
      </p:sp>
      <p:sp>
        <p:nvSpPr>
          <p:cNvPr id="4" name="Slide Number Placeholder 3"/>
          <p:cNvSpPr>
            <a:spLocks noGrp="1"/>
          </p:cNvSpPr>
          <p:nvPr>
            <p:ph type="sldNum" sz="quarter" idx="10"/>
          </p:nvPr>
        </p:nvSpPr>
        <p:spPr/>
        <p:txBody>
          <a:bodyPr/>
          <a:lstStyle/>
          <a:p>
            <a:fld id="{41E38FEB-FD7B-4FB4-BE1F-306984390001}" type="slidenum">
              <a:rPr lang="en-GB" smtClean="0"/>
              <a:t>21</a:t>
            </a:fld>
            <a:endParaRPr lang="en-GB"/>
          </a:p>
        </p:txBody>
      </p:sp>
    </p:spTree>
    <p:extLst>
      <p:ext uri="{BB962C8B-B14F-4D97-AF65-F5344CB8AC3E}">
        <p14:creationId xmlns:p14="http://schemas.microsoft.com/office/powerpoint/2010/main" val="1709903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HiSeq</a:t>
            </a:r>
            <a:r>
              <a:rPr lang="en-GB" baseline="0" dirty="0"/>
              <a:t> Sequencing machine</a:t>
            </a:r>
          </a:p>
          <a:p>
            <a:r>
              <a:rPr lang="en-GB" baseline="0" dirty="0"/>
              <a:t>May wish to draw attention to 100k genome project</a:t>
            </a:r>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24</a:t>
            </a:fld>
            <a:endParaRPr lang="en-GB"/>
          </a:p>
        </p:txBody>
      </p:sp>
    </p:spTree>
    <p:extLst>
      <p:ext uri="{BB962C8B-B14F-4D97-AF65-F5344CB8AC3E}">
        <p14:creationId xmlns:p14="http://schemas.microsoft.com/office/powerpoint/2010/main" val="2210558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a:t>
            </a:r>
            <a:r>
              <a:rPr lang="en-GB" baseline="0" dirty="0"/>
              <a:t> will often want contacts to sit in on clinics, contacts for taster weeks or to get involved with audits.</a:t>
            </a:r>
          </a:p>
          <a:p>
            <a:r>
              <a:rPr lang="en-GB" baseline="0" dirty="0"/>
              <a:t>It is useful if not you, then you have some friendly oncologists who will be willing to engage with keen trainees</a:t>
            </a:r>
          </a:p>
          <a:p>
            <a:endParaRPr lang="en-GB" baseline="0" dirty="0"/>
          </a:p>
          <a:p>
            <a:r>
              <a:rPr lang="en-GB" baseline="0" dirty="0"/>
              <a:t>There is an associated leaflet and poster with this presentation that you may wish to print and distribute. It includes links to these websites and a broad overview of medical oncology – This can be downloaded from the ACP website.</a:t>
            </a:r>
          </a:p>
        </p:txBody>
      </p:sp>
      <p:sp>
        <p:nvSpPr>
          <p:cNvPr id="4" name="Slide Number Placeholder 3"/>
          <p:cNvSpPr>
            <a:spLocks noGrp="1"/>
          </p:cNvSpPr>
          <p:nvPr>
            <p:ph type="sldNum" sz="quarter" idx="10"/>
          </p:nvPr>
        </p:nvSpPr>
        <p:spPr/>
        <p:txBody>
          <a:bodyPr/>
          <a:lstStyle/>
          <a:p>
            <a:fld id="{41E38FEB-FD7B-4FB4-BE1F-306984390001}" type="slidenum">
              <a:rPr lang="en-GB" smtClean="0"/>
              <a:t>27</a:t>
            </a:fld>
            <a:endParaRPr lang="en-GB"/>
          </a:p>
        </p:txBody>
      </p:sp>
    </p:spTree>
    <p:extLst>
      <p:ext uri="{BB962C8B-B14F-4D97-AF65-F5344CB8AC3E}">
        <p14:creationId xmlns:p14="http://schemas.microsoft.com/office/powerpoint/2010/main" val="286777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Incidence:</a:t>
            </a:r>
          </a:p>
          <a:p>
            <a:r>
              <a:rPr lang="en-GB" dirty="0"/>
              <a:t>352 197 cases</a:t>
            </a:r>
            <a:r>
              <a:rPr lang="en-GB" baseline="0" dirty="0"/>
              <a:t> of cancer in the UK each year (2013)</a:t>
            </a:r>
          </a:p>
          <a:p>
            <a:r>
              <a:rPr lang="en-GB" sz="1200" b="0" i="0" kern="1200" dirty="0">
                <a:solidFill>
                  <a:schemeClr val="tx1"/>
                </a:solidFill>
                <a:effectLst/>
                <a:latin typeface="+mn-lt"/>
                <a:ea typeface="+mn-ea"/>
                <a:cs typeface="+mn-cs"/>
              </a:rPr>
              <a:t>Every two minutes someone in the UK is diagnosed with cancer.</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Since the late 1970s, incidence rates for all cancers combined have increased by almost a third (30% increase) in Great Britain.</a:t>
            </a:r>
            <a:br>
              <a:rPr lang="en-GB" sz="1200" b="0" i="0" kern="1200" dirty="0">
                <a:solidFill>
                  <a:schemeClr val="tx1"/>
                </a:solidFill>
                <a:effectLst/>
                <a:latin typeface="+mn-lt"/>
                <a:ea typeface="+mn-ea"/>
                <a:cs typeface="+mn-cs"/>
              </a:rPr>
            </a:br>
            <a:r>
              <a:rPr lang="en-GB" dirty="0"/>
              <a:t>Incidence rates for all cancers combined are projected to rise by 2% in the UK between 2014 and 2035, to 742 cases per 100,000 people by 2035.More than two million people in the UK are estimated (in 2008) to be alive having previously been diagnosed with cancer.</a:t>
            </a:r>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Survival:</a:t>
            </a:r>
          </a:p>
          <a:p>
            <a:r>
              <a:rPr lang="en-GB" sz="1200" b="0" i="0" kern="1200" dirty="0">
                <a:solidFill>
                  <a:schemeClr val="tx1"/>
                </a:solidFill>
                <a:effectLst/>
                <a:latin typeface="+mn-lt"/>
                <a:ea typeface="+mn-ea"/>
                <a:cs typeface="+mn-cs"/>
              </a:rPr>
              <a:t>Half (50%) of people diagnosed with cancer in England and Wales survive their disease for ten years or more (2010-11)</a:t>
            </a:r>
          </a:p>
          <a:p>
            <a:r>
              <a:rPr lang="en-GB" sz="1200" b="0" i="0" kern="1200" dirty="0">
                <a:solidFill>
                  <a:schemeClr val="tx1"/>
                </a:solidFill>
                <a:effectLst/>
                <a:latin typeface="+mn-lt"/>
                <a:ea typeface="+mn-ea"/>
                <a:cs typeface="+mn-cs"/>
              </a:rPr>
              <a:t>Age-standardised net survival for patients diagnosed with all cancers combined during 2010-2011 in England and Wales show that 67% of men survive their disease for at least one year, and this is predicted to fall to 49% surviving for five years or more.[</a:t>
            </a:r>
            <a:r>
              <a:rPr lang="en-GB" sz="1200" b="0" i="0" kern="1200" dirty="0">
                <a:solidFill>
                  <a:schemeClr val="tx1"/>
                </a:solidFill>
                <a:effectLst/>
                <a:latin typeface="+mn-lt"/>
                <a:ea typeface="+mn-ea"/>
                <a:cs typeface="+mn-cs"/>
                <a:hlinkClick r:id="rId3"/>
              </a:rPr>
              <a:t>1</a:t>
            </a:r>
            <a:r>
              <a:rPr lang="en-GB" sz="1200" b="0" i="0" kern="1200" dirty="0">
                <a:solidFill>
                  <a:schemeClr val="tx1"/>
                </a:solidFill>
                <a:effectLst/>
                <a:latin typeface="+mn-lt"/>
                <a:ea typeface="+mn-ea"/>
                <a:cs typeface="+mn-cs"/>
              </a:rPr>
              <a:t>] Survival for women is slightly higher, with 74% surviving for one year or more, and 59% predicted to survive for at least five years. </a:t>
            </a:r>
            <a:br>
              <a:rPr lang="en-GB" sz="1200" b="0" i="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3</a:t>
            </a:fld>
            <a:endParaRPr lang="en-GB"/>
          </a:p>
        </p:txBody>
      </p:sp>
    </p:spTree>
    <p:extLst>
      <p:ext uri="{BB962C8B-B14F-4D97-AF65-F5344CB8AC3E}">
        <p14:creationId xmlns:p14="http://schemas.microsoft.com/office/powerpoint/2010/main" val="274974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asked</a:t>
            </a:r>
            <a:r>
              <a:rPr lang="en-GB" baseline="0" dirty="0"/>
              <a:t> our trainees – what is medical oncology and what makes it great?</a:t>
            </a:r>
          </a:p>
          <a:p>
            <a:endParaRPr lang="en-GB" baseline="0" dirty="0"/>
          </a:p>
          <a:p>
            <a:r>
              <a:rPr lang="en-GB" baseline="0" dirty="0"/>
              <a:t>Personal experience of medical oncology/what makes it great for you?</a:t>
            </a:r>
          </a:p>
          <a:p>
            <a:endParaRPr lang="en-GB" baseline="0" dirty="0"/>
          </a:p>
          <a:p>
            <a:endParaRPr lang="en-GB" baseline="0" dirty="0"/>
          </a:p>
          <a:p>
            <a:r>
              <a:rPr lang="en-GB" baseline="0" dirty="0"/>
              <a:t>Explore some of these issues in this presentation</a:t>
            </a:r>
          </a:p>
          <a:p>
            <a:r>
              <a:rPr lang="en-GB" baseline="0" dirty="0"/>
              <a:t>Including exciting treatments, continuity of care and multidisciplinary working (next slide)</a:t>
            </a:r>
          </a:p>
          <a:p>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4</a:t>
            </a:fld>
            <a:endParaRPr lang="en-GB"/>
          </a:p>
        </p:txBody>
      </p:sp>
    </p:spTree>
    <p:extLst>
      <p:ext uri="{BB962C8B-B14F-4D97-AF65-F5344CB8AC3E}">
        <p14:creationId xmlns:p14="http://schemas.microsoft.com/office/powerpoint/2010/main" val="354858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and not forgetting the invaluable allied</a:t>
            </a:r>
            <a:r>
              <a:rPr lang="en-GB" baseline="0" dirty="0"/>
              <a:t> health care professionals – clinical nurse specialists, pharmacists, chemotherapy nurse, </a:t>
            </a:r>
            <a:r>
              <a:rPr lang="en-GB" baseline="0" dirty="0" err="1"/>
              <a:t>physiotherpaies</a:t>
            </a:r>
            <a:r>
              <a:rPr lang="en-GB" baseline="0" dirty="0"/>
              <a:t>, OTs, Dieticians </a:t>
            </a:r>
            <a:r>
              <a:rPr lang="en-GB" baseline="0" dirty="0" err="1"/>
              <a:t>etc</a:t>
            </a:r>
            <a:endParaRPr lang="en-GB" baseline="0" dirty="0"/>
          </a:p>
          <a:p>
            <a:endParaRPr lang="en-GB" baseline="0" dirty="0"/>
          </a:p>
          <a:p>
            <a:r>
              <a:rPr lang="en-GB" baseline="0" dirty="0"/>
              <a:t>Truly a team/multi-disciplinary and holistic approach to cancer care</a:t>
            </a:r>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5</a:t>
            </a:fld>
            <a:endParaRPr lang="en-GB"/>
          </a:p>
        </p:txBody>
      </p:sp>
    </p:spTree>
    <p:extLst>
      <p:ext uri="{BB962C8B-B14F-4D97-AF65-F5344CB8AC3E}">
        <p14:creationId xmlns:p14="http://schemas.microsoft.com/office/powerpoint/2010/main" val="427724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Quote of a trainee – exited about ‘targeted treatments and immunotherapy’ – discussed</a:t>
            </a:r>
            <a:r>
              <a:rPr lang="en-GB" baseline="0" dirty="0"/>
              <a:t> in next few slides</a:t>
            </a:r>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6</a:t>
            </a:fld>
            <a:endParaRPr lang="en-GB"/>
          </a:p>
        </p:txBody>
      </p:sp>
    </p:spTree>
    <p:extLst>
      <p:ext uri="{BB962C8B-B14F-4D97-AF65-F5344CB8AC3E}">
        <p14:creationId xmlns:p14="http://schemas.microsoft.com/office/powerpoint/2010/main" val="1393652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Initial</a:t>
            </a:r>
            <a:r>
              <a:rPr lang="en-GB" baseline="0" dirty="0"/>
              <a:t> publication in 2012.</a:t>
            </a:r>
          </a:p>
          <a:p>
            <a:r>
              <a:rPr lang="en-GB" baseline="0" dirty="0"/>
              <a:t>Dramatic responses seen in patients with BRAF mutant melanoma (Waterfall plot)</a:t>
            </a:r>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7</a:t>
            </a:fld>
            <a:endParaRPr lang="en-GB"/>
          </a:p>
        </p:txBody>
      </p:sp>
    </p:spTree>
    <p:extLst>
      <p:ext uri="{BB962C8B-B14F-4D97-AF65-F5344CB8AC3E}">
        <p14:creationId xmlns:p14="http://schemas.microsoft.com/office/powerpoint/2010/main" val="306286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resistance occurs</a:t>
            </a:r>
          </a:p>
          <a:p>
            <a:endParaRPr lang="en-GB" dirty="0"/>
          </a:p>
          <a:p>
            <a:r>
              <a:rPr lang="en-GB" dirty="0"/>
              <a:t>Importance</a:t>
            </a:r>
            <a:r>
              <a:rPr lang="en-GB" baseline="0" dirty="0"/>
              <a:t> of understanding the molecular pathways as we can now start addressing the resistance mechanism to develop new drugs</a:t>
            </a:r>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t>8</a:t>
            </a:fld>
            <a:endParaRPr lang="en-GB"/>
          </a:p>
        </p:txBody>
      </p:sp>
    </p:spTree>
    <p:extLst>
      <p:ext uri="{BB962C8B-B14F-4D97-AF65-F5344CB8AC3E}">
        <p14:creationId xmlns:p14="http://schemas.microsoft.com/office/powerpoint/2010/main" val="4270236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IO in more and more cancers. Initially in Melanoma as in the last case.</a:t>
            </a:r>
          </a:p>
          <a:p>
            <a:endParaRPr lang="en-US" dirty="0"/>
          </a:p>
          <a:p>
            <a:r>
              <a:rPr lang="en-US" dirty="0"/>
              <a:t>But now in more common cancers like lung cancer</a:t>
            </a:r>
          </a:p>
          <a:p>
            <a:endParaRPr lang="en-US" dirty="0"/>
          </a:p>
          <a:p>
            <a:r>
              <a:rPr lang="en-US" dirty="0"/>
              <a:t>Exciting – priming</a:t>
            </a:r>
            <a:r>
              <a:rPr lang="en-US" baseline="0" dirty="0"/>
              <a:t> the immune system to attack the cancer</a:t>
            </a:r>
            <a:endParaRPr lang="en-US" dirty="0"/>
          </a:p>
        </p:txBody>
      </p:sp>
      <p:sp>
        <p:nvSpPr>
          <p:cNvPr id="4" name="Slide Number Placeholder 3"/>
          <p:cNvSpPr>
            <a:spLocks noGrp="1"/>
          </p:cNvSpPr>
          <p:nvPr>
            <p:ph type="sldNum" sz="quarter" idx="10"/>
          </p:nvPr>
        </p:nvSpPr>
        <p:spPr/>
        <p:txBody>
          <a:bodyPr/>
          <a:lstStyle/>
          <a:p>
            <a:fld id="{41E38FEB-FD7B-4FB4-BE1F-306984390001}" type="slidenum">
              <a:rPr lang="en-GB" smtClean="0"/>
              <a:t>9</a:t>
            </a:fld>
            <a:endParaRPr lang="en-GB"/>
          </a:p>
        </p:txBody>
      </p:sp>
    </p:spTree>
    <p:extLst>
      <p:ext uri="{BB962C8B-B14F-4D97-AF65-F5344CB8AC3E}">
        <p14:creationId xmlns:p14="http://schemas.microsoft.com/office/powerpoint/2010/main" val="1902241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7699248" y="7033450"/>
            <a:ext cx="2459482" cy="378142"/>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object 2"/>
          <p:cNvSpPr/>
          <p:nvPr userDrawn="1"/>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13" name="object 4"/>
          <p:cNvSpPr/>
          <p:nvPr userDrawn="1"/>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87299" y="546591"/>
            <a:ext cx="10118801" cy="772794"/>
          </a:xfrm>
          <a:prstGeom prst="rect">
            <a:avLst/>
          </a:prstGeom>
        </p:spPr>
        <p:txBody>
          <a:bodyPr lIns="0" tIns="0" rIns="0" bIns="0"/>
          <a:lstStyle>
            <a:lvl1pPr>
              <a:defRPr sz="3800" b="0" i="0">
                <a:solidFill>
                  <a:srgbClr val="0092CA"/>
                </a:solidFill>
                <a:latin typeface="Trebuchet MS"/>
                <a:cs typeface="Trebuchet MS"/>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635756" y="7033450"/>
            <a:ext cx="3421888" cy="378142"/>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534670" y="7033450"/>
            <a:ext cx="2459482" cy="378142"/>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2/17/2017</a:t>
            </a:fld>
            <a:endParaRPr lang="en-US"/>
          </a:p>
        </p:txBody>
      </p:sp>
      <p:sp>
        <p:nvSpPr>
          <p:cNvPr id="7" name="Holder 7"/>
          <p:cNvSpPr>
            <a:spLocks noGrp="1"/>
          </p:cNvSpPr>
          <p:nvPr>
            <p:ph type="sldNum" sz="quarter" idx="7"/>
          </p:nvPr>
        </p:nvSpPr>
        <p:spPr>
          <a:xfrm>
            <a:off x="7699248" y="7033450"/>
            <a:ext cx="2459482" cy="378142"/>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Holder 5"/>
          <p:cNvSpPr>
            <a:spLocks noGrp="1"/>
          </p:cNvSpPr>
          <p:nvPr>
            <p:ph type="sldNum" sz="quarter" idx="7"/>
          </p:nvPr>
        </p:nvSpPr>
        <p:spPr>
          <a:xfrm>
            <a:off x="7699248" y="7033450"/>
            <a:ext cx="2459482" cy="378142"/>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0" y="2556001"/>
            <a:ext cx="10692130" cy="5004435"/>
          </a:xfrm>
          <a:custGeom>
            <a:avLst/>
            <a:gdLst/>
            <a:ahLst/>
            <a:cxnLst/>
            <a:rect l="l" t="t" r="r" b="b"/>
            <a:pathLst>
              <a:path w="10692130" h="5004434">
                <a:moveTo>
                  <a:pt x="0" y="5004003"/>
                </a:moveTo>
                <a:lnTo>
                  <a:pt x="10692003" y="5004003"/>
                </a:lnTo>
                <a:lnTo>
                  <a:pt x="10692003" y="0"/>
                </a:lnTo>
                <a:lnTo>
                  <a:pt x="0" y="0"/>
                </a:lnTo>
                <a:lnTo>
                  <a:pt x="0" y="5004003"/>
                </a:lnTo>
                <a:close/>
              </a:path>
            </a:pathLst>
          </a:custGeom>
          <a:solidFill>
            <a:srgbClr val="00447A"/>
          </a:solidFill>
        </p:spPr>
        <p:txBody>
          <a:bodyPr wrap="square" lIns="0" tIns="0" rIns="0" bIns="0" rtlCol="0"/>
          <a:lstStyle/>
          <a:p>
            <a:endParaRPr/>
          </a:p>
        </p:txBody>
      </p:sp>
      <p:sp>
        <p:nvSpPr>
          <p:cNvPr id="2" name="Holder 2"/>
          <p:cNvSpPr>
            <a:spLocks noGrp="1"/>
          </p:cNvSpPr>
          <p:nvPr>
            <p:ph type="ftr" sz="quarter" idx="5"/>
          </p:nvPr>
        </p:nvSpPr>
        <p:spPr>
          <a:xfrm>
            <a:off x="3635756" y="7033450"/>
            <a:ext cx="3421888" cy="378142"/>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534670" y="7033450"/>
            <a:ext cx="2459482" cy="378142"/>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2/17/2017</a:t>
            </a:fld>
            <a:endParaRPr lang="en-US"/>
          </a:p>
        </p:txBody>
      </p:sp>
      <p:sp>
        <p:nvSpPr>
          <p:cNvPr id="4" name="Holder 4"/>
          <p:cNvSpPr>
            <a:spLocks noGrp="1"/>
          </p:cNvSpPr>
          <p:nvPr>
            <p:ph type="sldNum" sz="quarter" idx="7"/>
          </p:nvPr>
        </p:nvSpPr>
        <p:spPr>
          <a:xfrm>
            <a:off x="7699248" y="7033450"/>
            <a:ext cx="2459482" cy="378142"/>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2"/>
          <p:cNvSpPr txBox="1"/>
          <p:nvPr userDrawn="1"/>
        </p:nvSpPr>
        <p:spPr>
          <a:xfrm>
            <a:off x="864001" y="3095625"/>
            <a:ext cx="8521299" cy="1772793"/>
          </a:xfrm>
          <a:prstGeom prst="rect">
            <a:avLst/>
          </a:prstGeom>
        </p:spPr>
        <p:txBody>
          <a:bodyPr vert="horz" wrap="square" lIns="0" tIns="0" rIns="0" bIns="0" rtlCol="0">
            <a:spAutoFit/>
          </a:bodyPr>
          <a:lstStyle/>
          <a:p>
            <a:pPr marL="12700" marR="5080">
              <a:lnSpc>
                <a:spcPct val="79800"/>
              </a:lnSpc>
            </a:pPr>
            <a:r>
              <a:rPr lang="en-GB" sz="7200" spc="-150" dirty="0">
                <a:solidFill>
                  <a:schemeClr val="bg1"/>
                </a:solidFill>
                <a:latin typeface="Alte DIN 1451 Mittelschrift gep" panose="020B0603020202020204" pitchFamily="34" charset="0"/>
                <a:cs typeface="Trebuchet MS"/>
              </a:rPr>
              <a:t>Cancer Physicians in Training Weekend 2016</a:t>
            </a:r>
          </a:p>
        </p:txBody>
      </p:sp>
      <p:sp>
        <p:nvSpPr>
          <p:cNvPr id="8" name="object 3"/>
          <p:cNvSpPr/>
          <p:nvPr userDrawn="1"/>
        </p:nvSpPr>
        <p:spPr>
          <a:xfrm>
            <a:off x="0" y="2397254"/>
            <a:ext cx="10692130" cy="254000"/>
          </a:xfrm>
          <a:custGeom>
            <a:avLst/>
            <a:gdLst/>
            <a:ahLst/>
            <a:cxnLst/>
            <a:rect l="l" t="t" r="r" b="b"/>
            <a:pathLst>
              <a:path w="10692130" h="254000">
                <a:moveTo>
                  <a:pt x="0" y="254000"/>
                </a:moveTo>
                <a:lnTo>
                  <a:pt x="10692003" y="254000"/>
                </a:lnTo>
                <a:lnTo>
                  <a:pt x="10692003" y="0"/>
                </a:lnTo>
                <a:lnTo>
                  <a:pt x="0" y="0"/>
                </a:lnTo>
                <a:lnTo>
                  <a:pt x="0" y="254000"/>
                </a:lnTo>
                <a:close/>
              </a:path>
            </a:pathLst>
          </a:custGeom>
          <a:solidFill>
            <a:srgbClr val="0092CA"/>
          </a:solidFill>
        </p:spPr>
        <p:txBody>
          <a:bodyPr wrap="square" lIns="0" tIns="0" rIns="0" bIns="0" rtlCol="0"/>
          <a:lstStyle/>
          <a:p>
            <a:endParaRPr/>
          </a:p>
        </p:txBody>
      </p:sp>
      <p:sp>
        <p:nvSpPr>
          <p:cNvPr id="9" name="object 4"/>
          <p:cNvSpPr/>
          <p:nvPr userDrawn="1"/>
        </p:nvSpPr>
        <p:spPr>
          <a:xfrm>
            <a:off x="864001" y="6886605"/>
            <a:ext cx="8748395" cy="0"/>
          </a:xfrm>
          <a:custGeom>
            <a:avLst/>
            <a:gdLst/>
            <a:ahLst/>
            <a:cxnLst/>
            <a:rect l="l" t="t" r="r" b="b"/>
            <a:pathLst>
              <a:path w="8748395">
                <a:moveTo>
                  <a:pt x="0" y="0"/>
                </a:moveTo>
                <a:lnTo>
                  <a:pt x="8748001" y="0"/>
                </a:lnTo>
              </a:path>
            </a:pathLst>
          </a:custGeom>
          <a:ln w="50800">
            <a:solidFill>
              <a:srgbClr val="0092CA"/>
            </a:solidFill>
          </a:ln>
        </p:spPr>
        <p:txBody>
          <a:bodyPr wrap="square" lIns="0" tIns="0" rIns="0" bIns="0" rtlCol="0"/>
          <a:lstStyle/>
          <a:p>
            <a:endParaRP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33578" y="354744"/>
            <a:ext cx="3498850" cy="1184778"/>
          </a:xfrm>
          <a:prstGeom prst="rect">
            <a:avLst/>
          </a:prstGeom>
        </p:spPr>
      </p:pic>
      <p:sp>
        <p:nvSpPr>
          <p:cNvPr id="11" name="object 3"/>
          <p:cNvSpPr txBox="1">
            <a:spLocks/>
          </p:cNvSpPr>
          <p:nvPr userDrawn="1"/>
        </p:nvSpPr>
        <p:spPr>
          <a:xfrm>
            <a:off x="864001" y="6143625"/>
            <a:ext cx="4558899" cy="584775"/>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r>
              <a:rPr lang="en-GB" kern="0" dirty="0">
                <a:latin typeface="Alte DIN 1451 Mittelschrift" panose="020B0603020202020204" pitchFamily="34" charset="0"/>
              </a:rPr>
              <a:t>15</a:t>
            </a:r>
            <a:r>
              <a:rPr lang="en-GB" kern="0" baseline="30000" dirty="0">
                <a:latin typeface="Alte DIN 1451 Mittelschrift" panose="020B0603020202020204" pitchFamily="34" charset="0"/>
              </a:rPr>
              <a:t>th</a:t>
            </a:r>
            <a:r>
              <a:rPr lang="en-GB" kern="0" dirty="0">
                <a:latin typeface="Alte DIN 1451 Mittelschrift" panose="020B0603020202020204" pitchFamily="34" charset="0"/>
              </a:rPr>
              <a:t> – 16</a:t>
            </a:r>
            <a:r>
              <a:rPr lang="en-GB" kern="0" baseline="30000" dirty="0">
                <a:latin typeface="Alte DIN 1451 Mittelschrift" panose="020B0603020202020204" pitchFamily="34" charset="0"/>
              </a:rPr>
              <a:t>th</a:t>
            </a:r>
            <a:r>
              <a:rPr lang="en-GB" kern="0" dirty="0">
                <a:latin typeface="Alte DIN 1451 Mittelschrift" panose="020B0603020202020204" pitchFamily="34" charset="0"/>
              </a:rPr>
              <a:t> October</a:t>
            </a:r>
          </a:p>
        </p:txBody>
      </p:sp>
      <p:sp>
        <p:nvSpPr>
          <p:cNvPr id="12" name="object 3"/>
          <p:cNvSpPr txBox="1">
            <a:spLocks/>
          </p:cNvSpPr>
          <p:nvPr userDrawn="1"/>
        </p:nvSpPr>
        <p:spPr>
          <a:xfrm>
            <a:off x="5586897" y="6143625"/>
            <a:ext cx="4025499" cy="584775"/>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kern="0" dirty="0">
                <a:latin typeface="Alte DIN 1451 Mittelschrift" panose="020B0603020202020204" pitchFamily="34" charset="0"/>
              </a:rPr>
              <a:t>Dr A B Smith</a:t>
            </a:r>
          </a:p>
        </p:txBody>
      </p:sp>
      <p:sp>
        <p:nvSpPr>
          <p:cNvPr id="13" name="object 3"/>
          <p:cNvSpPr txBox="1">
            <a:spLocks/>
          </p:cNvSpPr>
          <p:nvPr userDrawn="1"/>
        </p:nvSpPr>
        <p:spPr>
          <a:xfrm>
            <a:off x="864001" y="6886605"/>
            <a:ext cx="8748395" cy="55399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nSpc>
                <a:spcPct val="150000"/>
              </a:lnSpc>
            </a:pPr>
            <a:r>
              <a:rPr lang="en-GB" sz="2400" kern="0" dirty="0">
                <a:latin typeface="Alte DIN 1451 Mittelschrift" panose="020B0603020202020204" pitchFamily="34" charset="0"/>
              </a:rPr>
              <a:t>cancerphysicians.org.uk 					     @</a:t>
            </a:r>
            <a:r>
              <a:rPr lang="en-GB" sz="2400" kern="0" dirty="0" err="1">
                <a:latin typeface="Alte DIN 1451 Mittelschrift" panose="020B0603020202020204" pitchFamily="34" charset="0"/>
              </a:rPr>
              <a:t>acpuk</a:t>
            </a:r>
            <a:endParaRPr lang="en-GB" sz="2400" kern="0" dirty="0">
              <a:latin typeface="Alte DIN 1451 Mittelschrift" panose="020B0603020202020204" pitchFamily="34" charset="0"/>
            </a:endParaRPr>
          </a:p>
        </p:txBody>
      </p:sp>
      <p:sp>
        <p:nvSpPr>
          <p:cNvPr id="14" name="object 3"/>
          <p:cNvSpPr txBox="1">
            <a:spLocks/>
          </p:cNvSpPr>
          <p:nvPr userDrawn="1"/>
        </p:nvSpPr>
        <p:spPr>
          <a:xfrm>
            <a:off x="4279900" y="1499739"/>
            <a:ext cx="5942096" cy="365934"/>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lnSpc>
                <a:spcPct val="150000"/>
              </a:lnSpc>
            </a:pPr>
            <a:r>
              <a:rPr lang="en-GB" sz="1800" kern="0" dirty="0">
                <a:latin typeface="Alte DIN 1451 Mittelschrift" panose="020B0603020202020204" pitchFamily="34" charset="0"/>
              </a:rPr>
              <a:t>Representing and supporting Medical Oncologists in the UK</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2397254"/>
            <a:ext cx="10692130" cy="254000"/>
          </a:xfrm>
          <a:custGeom>
            <a:avLst/>
            <a:gdLst/>
            <a:ahLst/>
            <a:cxnLst/>
            <a:rect l="l" t="t" r="r" b="b"/>
            <a:pathLst>
              <a:path w="10692130" h="254000">
                <a:moveTo>
                  <a:pt x="0" y="254000"/>
                </a:moveTo>
                <a:lnTo>
                  <a:pt x="10692003" y="254000"/>
                </a:lnTo>
                <a:lnTo>
                  <a:pt x="10692003" y="0"/>
                </a:lnTo>
                <a:lnTo>
                  <a:pt x="0" y="0"/>
                </a:lnTo>
                <a:lnTo>
                  <a:pt x="0" y="254000"/>
                </a:lnTo>
                <a:close/>
              </a:path>
            </a:pathLst>
          </a:custGeom>
          <a:solidFill>
            <a:srgbClr val="0092CA"/>
          </a:solidFill>
        </p:spPr>
        <p:txBody>
          <a:bodyPr wrap="square" lIns="0" tIns="0" rIns="0" bIns="0" rtlCol="0"/>
          <a:lstStyle/>
          <a:p>
            <a:endParaRPr/>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578" y="354744"/>
            <a:ext cx="3498850" cy="1184778"/>
          </a:xfrm>
          <a:prstGeom prst="rect">
            <a:avLst/>
          </a:prstGeom>
        </p:spPr>
      </p:pic>
      <p:sp>
        <p:nvSpPr>
          <p:cNvPr id="54" name="object 3"/>
          <p:cNvSpPr txBox="1">
            <a:spLocks/>
          </p:cNvSpPr>
          <p:nvPr/>
        </p:nvSpPr>
        <p:spPr>
          <a:xfrm>
            <a:off x="4051300" y="1499739"/>
            <a:ext cx="6170696" cy="41549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lnSpc>
                <a:spcPct val="150000"/>
              </a:lnSpc>
            </a:pPr>
            <a:r>
              <a:rPr lang="en-GB" sz="1800" kern="0" dirty="0">
                <a:latin typeface="Alte DIN 1451 Mittelschrift" panose="020B0603020202020204" pitchFamily="34" charset="0"/>
              </a:rPr>
              <a:t>Representing and supporting Medical Oncologists in the UK</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5968" t="9572" r="25141" b="22680"/>
          <a:stretch/>
        </p:blipFill>
        <p:spPr>
          <a:xfrm rot="10800000">
            <a:off x="-29921" y="2640759"/>
            <a:ext cx="10723320" cy="9082871"/>
          </a:xfrm>
          <a:prstGeom prst="rect">
            <a:avLst/>
          </a:prstGeom>
        </p:spPr>
      </p:pic>
      <p:sp>
        <p:nvSpPr>
          <p:cNvPr id="4" name="object 4"/>
          <p:cNvSpPr/>
          <p:nvPr/>
        </p:nvSpPr>
        <p:spPr>
          <a:xfrm>
            <a:off x="864001" y="6886605"/>
            <a:ext cx="8748395" cy="0"/>
          </a:xfrm>
          <a:custGeom>
            <a:avLst/>
            <a:gdLst/>
            <a:ahLst/>
            <a:cxnLst/>
            <a:rect l="l" t="t" r="r" b="b"/>
            <a:pathLst>
              <a:path w="8748395">
                <a:moveTo>
                  <a:pt x="0" y="0"/>
                </a:moveTo>
                <a:lnTo>
                  <a:pt x="8748001" y="0"/>
                </a:lnTo>
              </a:path>
            </a:pathLst>
          </a:custGeom>
          <a:ln w="50800">
            <a:solidFill>
              <a:schemeClr val="bg1"/>
            </a:solidFill>
          </a:ln>
        </p:spPr>
        <p:txBody>
          <a:bodyPr wrap="square" lIns="0" tIns="0" rIns="0" bIns="0" rtlCol="0"/>
          <a:lstStyle/>
          <a:p>
            <a:endParaRPr>
              <a:solidFill>
                <a:schemeClr val="bg1"/>
              </a:solidFill>
            </a:endParaRPr>
          </a:p>
        </p:txBody>
      </p:sp>
      <p:sp>
        <p:nvSpPr>
          <p:cNvPr id="52" name="object 3"/>
          <p:cNvSpPr txBox="1">
            <a:spLocks/>
          </p:cNvSpPr>
          <p:nvPr/>
        </p:nvSpPr>
        <p:spPr>
          <a:xfrm>
            <a:off x="864001" y="6886605"/>
            <a:ext cx="8748395" cy="55399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nSpc>
                <a:spcPct val="150000"/>
              </a:lnSpc>
            </a:pPr>
            <a:r>
              <a:rPr lang="en-GB" sz="2400" kern="0" dirty="0">
                <a:solidFill>
                  <a:schemeClr val="bg1"/>
                </a:solidFill>
                <a:latin typeface="Alte DIN 1451 Mittelschrift" panose="020B0603020202020204" pitchFamily="34" charset="0"/>
              </a:rPr>
              <a:t>theacp.org.uk 					   		@ACPUK</a:t>
            </a:r>
          </a:p>
        </p:txBody>
      </p:sp>
      <p:sp>
        <p:nvSpPr>
          <p:cNvPr id="9" name="object 2"/>
          <p:cNvSpPr txBox="1"/>
          <p:nvPr/>
        </p:nvSpPr>
        <p:spPr>
          <a:xfrm>
            <a:off x="977548" y="3742448"/>
            <a:ext cx="9245952" cy="1126257"/>
          </a:xfrm>
          <a:prstGeom prst="rect">
            <a:avLst/>
          </a:prstGeom>
        </p:spPr>
        <p:txBody>
          <a:bodyPr vert="horz" wrap="square" lIns="0" tIns="0" rIns="0" bIns="0" rtlCol="0">
            <a:spAutoFit/>
          </a:bodyPr>
          <a:lstStyle/>
          <a:p>
            <a:pPr marL="12700" marR="5080" algn="ctr">
              <a:lnSpc>
                <a:spcPct val="79800"/>
              </a:lnSpc>
            </a:pPr>
            <a:r>
              <a:rPr lang="en-GB" sz="8800" spc="-150" dirty="0">
                <a:solidFill>
                  <a:schemeClr val="bg1"/>
                </a:solidFill>
                <a:latin typeface="Alte DIN 1451 Mittelschrift gep" panose="020B0603020202020204" pitchFamily="34" charset="0"/>
                <a:cs typeface="Trebuchet MS"/>
              </a:rPr>
              <a:t>Medical Oncology   </a:t>
            </a:r>
          </a:p>
        </p:txBody>
      </p:sp>
      <p:sp>
        <p:nvSpPr>
          <p:cNvPr id="5" name="Rectangle 4"/>
          <p:cNvSpPr/>
          <p:nvPr/>
        </p:nvSpPr>
        <p:spPr>
          <a:xfrm>
            <a:off x="1689100" y="5163716"/>
            <a:ext cx="9217092" cy="461665"/>
          </a:xfrm>
          <a:prstGeom prst="rect">
            <a:avLst/>
          </a:prstGeom>
        </p:spPr>
        <p:txBody>
          <a:bodyPr wrap="square">
            <a:spAutoFit/>
          </a:bodyPr>
          <a:lstStyle/>
          <a:p>
            <a:r>
              <a:rPr lang="en-GB" sz="2400" dirty="0">
                <a:solidFill>
                  <a:schemeClr val="bg1"/>
                </a:solidFill>
                <a:latin typeface="Alte DIN 1451 Mittelschrift gep" panose="020B0603020202020204" pitchFamily="34" charset="0"/>
              </a:rPr>
              <a:t>- responsible for overseeing the treatment of patients with cancer</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sp>
        <p:nvSpPr>
          <p:cNvPr id="6" name="AutoShape 2" descr="ESM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p:cNvSpPr>
            <a:spLocks noChangeArrowheads="1"/>
          </p:cNvSpPr>
          <p:nvPr/>
        </p:nvSpPr>
        <p:spPr bwMode="auto">
          <a:xfrm>
            <a:off x="8286559" y="7241180"/>
            <a:ext cx="2752725" cy="303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3607" rIns="0" bIns="0" numCol="1" anchor="ctr" anchorCtr="0" compatLnSpc="1">
            <a:prstTxWarp prst="textNoShape">
              <a:avLst/>
            </a:prstTxWarp>
          </a:bodyPr>
          <a:lstStyle>
            <a:lvl1pPr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FFFFFF"/>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9pPr>
          </a:lstStyle>
          <a:p>
            <a:pPr algn="l">
              <a:tabLst>
                <a:tab pos="723900" algn="l"/>
                <a:tab pos="1447800" algn="l"/>
                <a:tab pos="2171700" algn="l"/>
                <a:tab pos="2895600" algn="l"/>
                <a:tab pos="3619500" algn="l"/>
                <a:tab pos="4343400" algn="l"/>
                <a:tab pos="5067300" algn="l"/>
                <a:tab pos="5791200" algn="l"/>
                <a:tab pos="6515100" algn="l"/>
              </a:tabLst>
            </a:pPr>
            <a:r>
              <a:rPr lang="en-US" altLang="en-US" sz="1200" b="1" dirty="0" err="1">
                <a:solidFill>
                  <a:schemeClr val="tx1"/>
                </a:solidFill>
                <a:cs typeface="Arial Unicode MS" panose="020B0604020202020204" pitchFamily="34" charset="-128"/>
              </a:rPr>
              <a:t>Reck</a:t>
            </a:r>
            <a:r>
              <a:rPr lang="en-US" altLang="en-US" sz="1200" b="1" dirty="0">
                <a:solidFill>
                  <a:schemeClr val="tx1"/>
                </a:solidFill>
                <a:cs typeface="Arial Unicode MS" panose="020B0604020202020204" pitchFamily="34" charset="-128"/>
              </a:rPr>
              <a:t> M et al. N </a:t>
            </a:r>
            <a:r>
              <a:rPr lang="en-US" altLang="en-US" sz="1200" b="1" dirty="0" err="1">
                <a:solidFill>
                  <a:schemeClr val="tx1"/>
                </a:solidFill>
                <a:cs typeface="Arial Unicode MS" panose="020B0604020202020204" pitchFamily="34" charset="-128"/>
              </a:rPr>
              <a:t>Engl</a:t>
            </a:r>
            <a:r>
              <a:rPr lang="en-US" altLang="en-US" sz="1200" b="1" dirty="0">
                <a:solidFill>
                  <a:schemeClr val="tx1"/>
                </a:solidFill>
                <a:cs typeface="Arial Unicode MS" panose="020B0604020202020204" pitchFamily="34" charset="-128"/>
              </a:rPr>
              <a:t> J Med 2016</a:t>
            </a: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3525" y="3552825"/>
            <a:ext cx="3997591" cy="36883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Rectangle 15"/>
          <p:cNvSpPr/>
          <p:nvPr/>
        </p:nvSpPr>
        <p:spPr>
          <a:xfrm>
            <a:off x="3550942" y="323926"/>
            <a:ext cx="3874048" cy="1569660"/>
          </a:xfrm>
          <a:prstGeom prst="rect">
            <a:avLst/>
          </a:prstGeom>
        </p:spPr>
        <p:txBody>
          <a:bodyPr wrap="square">
            <a:spAutoFit/>
          </a:bodyPr>
          <a:lstStyle/>
          <a:p>
            <a:pPr marL="12700"/>
            <a:r>
              <a:rPr lang="en-GB" sz="3200" dirty="0">
                <a:solidFill>
                  <a:srgbClr val="2B2A29"/>
                </a:solidFill>
                <a:latin typeface="Alte DIN 1451 Mittelschrift" panose="020B0603020202020204" pitchFamily="34" charset="0"/>
                <a:cs typeface="Trebuchet MS"/>
              </a:rPr>
              <a:t>Pembrolizumab in Lung Cancer</a:t>
            </a:r>
          </a:p>
          <a:p>
            <a:pPr marL="12700"/>
            <a:endParaRPr lang="en-GB" sz="3200" dirty="0">
              <a:solidFill>
                <a:srgbClr val="2B2A29"/>
              </a:solidFill>
              <a:latin typeface="Alte DIN 1451 Mittelschrift" panose="020B0603020202020204" pitchFamily="34" charset="0"/>
              <a:cs typeface="Trebuchet MS"/>
            </a:endParaRPr>
          </a:p>
        </p:txBody>
      </p:sp>
      <p:pic>
        <p:nvPicPr>
          <p:cNvPr id="2050" name="Picture 2" descr="Image result for science immunothera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2916" y="966592"/>
            <a:ext cx="2682411" cy="341115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7424990" y="4619625"/>
            <a:ext cx="2990337" cy="0"/>
          </a:xfrm>
          <a:prstGeom prst="straightConnector1">
            <a:avLst/>
          </a:prstGeom>
          <a:ln>
            <a:tailEnd type="triangle"/>
          </a:ln>
          <a:effectLst/>
        </p:spPr>
        <p:style>
          <a:lnRef idx="3">
            <a:schemeClr val="accent1"/>
          </a:lnRef>
          <a:fillRef idx="0">
            <a:schemeClr val="accent1"/>
          </a:fillRef>
          <a:effectRef idx="2">
            <a:schemeClr val="accent1"/>
          </a:effectRef>
          <a:fontRef idx="minor">
            <a:schemeClr val="tx1"/>
          </a:fontRef>
        </p:style>
      </p:cxnSp>
      <p:sp>
        <p:nvSpPr>
          <p:cNvPr id="19" name="Rectangle 18"/>
          <p:cNvSpPr/>
          <p:nvPr/>
        </p:nvSpPr>
        <p:spPr>
          <a:xfrm>
            <a:off x="9443113" y="4695995"/>
            <a:ext cx="1017982" cy="954107"/>
          </a:xfrm>
          <a:prstGeom prst="rect">
            <a:avLst/>
          </a:prstGeom>
        </p:spPr>
        <p:txBody>
          <a:bodyPr wrap="square">
            <a:spAutoFit/>
          </a:bodyPr>
          <a:lstStyle/>
          <a:p>
            <a:pPr marL="12700"/>
            <a:r>
              <a:rPr lang="en-GB" sz="2800" i="1" dirty="0">
                <a:solidFill>
                  <a:srgbClr val="2B2A29"/>
                </a:solidFill>
                <a:latin typeface="Alte DIN 1451 Mittelschrift" panose="020B0603020202020204" pitchFamily="34" charset="0"/>
                <a:cs typeface="Trebuchet MS"/>
              </a:rPr>
              <a:t>???</a:t>
            </a:r>
          </a:p>
          <a:p>
            <a:pPr marL="12700"/>
            <a:endParaRPr lang="en-GB" sz="2800" i="1" dirty="0">
              <a:solidFill>
                <a:srgbClr val="2B2A29"/>
              </a:solidFill>
              <a:latin typeface="Alte DIN 1451 Mittelschrift" panose="020B0603020202020204" pitchFamily="34" charset="0"/>
              <a:cs typeface="Trebuchet MS"/>
            </a:endParaRPr>
          </a:p>
        </p:txBody>
      </p:sp>
      <p:sp>
        <p:nvSpPr>
          <p:cNvPr id="9" name="Oval 8"/>
          <p:cNvSpPr/>
          <p:nvPr/>
        </p:nvSpPr>
        <p:spPr>
          <a:xfrm>
            <a:off x="7327900" y="4377750"/>
            <a:ext cx="299214" cy="795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bject 3"/>
          <p:cNvSpPr txBox="1">
            <a:spLocks/>
          </p:cNvSpPr>
          <p:nvPr/>
        </p:nvSpPr>
        <p:spPr>
          <a:xfrm>
            <a:off x="155576" y="546592"/>
            <a:ext cx="3216274" cy="2462213"/>
          </a:xfrm>
          <a:prstGeom prst="rect">
            <a:avLst/>
          </a:prstGeom>
        </p:spPr>
        <p:txBody>
          <a:bodyPr vert="horz" wrap="square" lIns="0" tIns="0" rIns="0" bIns="0" rtlCol="0">
            <a:spAutoFit/>
          </a:bodyPr>
          <a:lstStyle>
            <a:lvl1pPr>
              <a:defRPr>
                <a:latin typeface="+mj-lt"/>
                <a:ea typeface="+mj-ea"/>
                <a:cs typeface="+mj-cs"/>
              </a:defRPr>
            </a:lvl1pPr>
          </a:lstStyle>
          <a:p>
            <a:pPr marL="12700" marR="5080"/>
            <a:r>
              <a:rPr lang="en-GB" sz="3200" kern="0" dirty="0">
                <a:solidFill>
                  <a:srgbClr val="008BC3"/>
                </a:solidFill>
                <a:latin typeface="Alte DIN 1451 Mittelschrift" panose="020B0603020202020204" pitchFamily="34" charset="0"/>
              </a:rPr>
              <a:t>Exciting new  Treatments:</a:t>
            </a:r>
            <a:br>
              <a:rPr lang="en-GB" sz="3200" kern="0" dirty="0">
                <a:solidFill>
                  <a:srgbClr val="008BC3"/>
                </a:solidFill>
                <a:latin typeface="Alte DIN 1451 Mittelschrift" panose="020B0603020202020204" pitchFamily="34" charset="0"/>
              </a:rPr>
            </a:br>
            <a:r>
              <a:rPr lang="en-GB" sz="3200" kern="0" dirty="0">
                <a:solidFill>
                  <a:srgbClr val="008BC3"/>
                </a:solidFill>
                <a:latin typeface="Alte DIN 1451 Mittelschrift" panose="020B0603020202020204" pitchFamily="34" charset="0"/>
              </a:rPr>
              <a:t/>
            </a:r>
            <a:br>
              <a:rPr lang="en-GB" sz="3200" kern="0" dirty="0">
                <a:solidFill>
                  <a:srgbClr val="008BC3"/>
                </a:solidFill>
                <a:latin typeface="Alte DIN 1451 Mittelschrift" panose="020B0603020202020204" pitchFamily="34" charset="0"/>
              </a:rPr>
            </a:br>
            <a:r>
              <a:rPr lang="en-GB" sz="3200" kern="0" dirty="0">
                <a:solidFill>
                  <a:srgbClr val="008BC3"/>
                </a:solidFill>
                <a:latin typeface="Alte DIN 1451 Mittelschrift" panose="020B0603020202020204" pitchFamily="34" charset="0"/>
              </a:rPr>
              <a:t>Immunotherapies</a:t>
            </a:r>
            <a:br>
              <a:rPr lang="en-GB" sz="3200" kern="0" dirty="0">
                <a:solidFill>
                  <a:srgbClr val="008BC3"/>
                </a:solidFill>
                <a:latin typeface="Alte DIN 1451 Mittelschrift" panose="020B0603020202020204" pitchFamily="34" charset="0"/>
              </a:rPr>
            </a:br>
            <a:endParaRPr lang="en-GB" sz="3200" kern="0" dirty="0">
              <a:solidFill>
                <a:srgbClr val="008BC3"/>
              </a:solidFill>
              <a:latin typeface="Alte DIN 1451 Mittelschrift" panose="020B0603020202020204" pitchFamily="34" charset="0"/>
            </a:endParaRPr>
          </a:p>
        </p:txBody>
      </p:sp>
      <p:sp>
        <p:nvSpPr>
          <p:cNvPr id="20" name="Rectangle 19"/>
          <p:cNvSpPr/>
          <p:nvPr/>
        </p:nvSpPr>
        <p:spPr>
          <a:xfrm>
            <a:off x="3615359" y="1525486"/>
            <a:ext cx="3874048" cy="2246769"/>
          </a:xfrm>
          <a:prstGeom prst="rect">
            <a:avLst/>
          </a:prstGeom>
        </p:spPr>
        <p:txBody>
          <a:bodyPr wrap="square">
            <a:spAutoFit/>
          </a:bodyPr>
          <a:lstStyle/>
          <a:p>
            <a:pPr marL="12700"/>
            <a:r>
              <a:rPr lang="en-GB" sz="2800" i="1" dirty="0">
                <a:solidFill>
                  <a:srgbClr val="2B2A29"/>
                </a:solidFill>
                <a:latin typeface="Alte DIN 1451 Mittelschrift" panose="020B0603020202020204" pitchFamily="34" charset="0"/>
                <a:cs typeface="Trebuchet MS"/>
              </a:rPr>
              <a:t>Targets PD-1 at the immune synapse and ‘takes the brakes off the immune system’</a:t>
            </a:r>
          </a:p>
          <a:p>
            <a:pPr marL="12700"/>
            <a:endParaRPr lang="en-GB" sz="2800" i="1" dirty="0">
              <a:solidFill>
                <a:srgbClr val="2B2A29"/>
              </a:solidFill>
              <a:latin typeface="Alte DIN 1451 Mittelschrift" panose="020B0603020202020204" pitchFamily="34" charset="0"/>
              <a:cs typeface="Trebuchet MS"/>
            </a:endParaRPr>
          </a:p>
        </p:txBody>
      </p:sp>
      <p:sp>
        <p:nvSpPr>
          <p:cNvPr id="18"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203460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984885"/>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Training Pathway</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pic>
        <p:nvPicPr>
          <p:cNvPr id="8" name="Picture 2" descr="http://www.rcpe.ac.uk/sites/default/files/u3/training-pathway.jpg"/>
          <p:cNvPicPr>
            <a:picLocks noChangeAspect="1" noChangeArrowheads="1"/>
          </p:cNvPicPr>
          <p:nvPr/>
        </p:nvPicPr>
        <p:blipFill rotWithShape="1">
          <a:blip r:embed="rId4">
            <a:extLst>
              <a:ext uri="{28A0092B-C50C-407E-A947-70E740481C1C}">
                <a14:useLocalDpi xmlns:a14="http://schemas.microsoft.com/office/drawing/2010/main" val="0"/>
              </a:ext>
            </a:extLst>
          </a:blip>
          <a:srcRect t="11739"/>
          <a:stretch/>
        </p:blipFill>
        <p:spPr bwMode="auto">
          <a:xfrm>
            <a:off x="2451100" y="1772059"/>
            <a:ext cx="7305675" cy="4371565"/>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543561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2462213"/>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Training Pathway</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New Shape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of Training</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pic>
        <p:nvPicPr>
          <p:cNvPr id="8" name="Picture 2" descr="http://www.rcpe.ac.uk/sites/default/files/u3/training-pathw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100" y="1190625"/>
            <a:ext cx="7305675" cy="4953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JRCPTB shape of trai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100" y="1207176"/>
            <a:ext cx="7305674" cy="2853970"/>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220459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1477328"/>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Top tips During Training</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pic>
        <p:nvPicPr>
          <p:cNvPr id="3074" name="Picture 2" descr="Image result for JRCPTB shape of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1207176"/>
            <a:ext cx="7305674" cy="28539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63949" y="4943058"/>
            <a:ext cx="7029451" cy="2800767"/>
          </a:xfrm>
          <a:prstGeom prst="rect">
            <a:avLst/>
          </a:prstGeom>
        </p:spPr>
        <p:txBody>
          <a:bodyPr wrap="square">
            <a:spAutoFit/>
          </a:bodyPr>
          <a:lstStyle/>
          <a:p>
            <a:pPr marL="12700"/>
            <a:r>
              <a:rPr lang="en-GB" sz="2000" dirty="0">
                <a:solidFill>
                  <a:srgbClr val="2B2A29"/>
                </a:solidFill>
                <a:latin typeface="Alte DIN 1451 Mittelschrift" panose="020B0603020202020204" pitchFamily="34" charset="0"/>
                <a:cs typeface="Trebuchet MS"/>
              </a:rPr>
              <a:t>Apply for undergraduate prizes (ACP Prizes)</a:t>
            </a:r>
          </a:p>
          <a:p>
            <a:pPr marL="12700"/>
            <a:endParaRPr lang="en-GB" sz="1400" dirty="0">
              <a:solidFill>
                <a:srgbClr val="2B2A29"/>
              </a:solidFill>
              <a:latin typeface="Alte DIN 1451 Mittelschrift" panose="020B0603020202020204" pitchFamily="34" charset="0"/>
              <a:cs typeface="Trebuchet MS"/>
            </a:endParaRPr>
          </a:p>
          <a:p>
            <a:pPr marL="12700"/>
            <a:r>
              <a:rPr lang="en-GB" sz="2000" dirty="0">
                <a:solidFill>
                  <a:srgbClr val="2B2A29"/>
                </a:solidFill>
                <a:latin typeface="Alte DIN 1451 Mittelschrift" panose="020B0603020202020204" pitchFamily="34" charset="0"/>
                <a:cs typeface="Trebuchet MS"/>
              </a:rPr>
              <a:t>Join university oncology societies (including BONUS)</a:t>
            </a:r>
          </a:p>
          <a:p>
            <a:pPr marL="12700"/>
            <a:endParaRPr lang="en-GB" sz="1400" dirty="0">
              <a:solidFill>
                <a:srgbClr val="2B2A29"/>
              </a:solidFill>
              <a:latin typeface="Alte DIN 1451 Mittelschrift" panose="020B0603020202020204" pitchFamily="34" charset="0"/>
              <a:cs typeface="Trebuchet MS"/>
            </a:endParaRPr>
          </a:p>
          <a:p>
            <a:pPr marL="12700"/>
            <a:r>
              <a:rPr lang="en-GB" sz="2000" dirty="0">
                <a:solidFill>
                  <a:srgbClr val="2B2A29"/>
                </a:solidFill>
                <a:latin typeface="Alte DIN 1451 Mittelschrift" panose="020B0603020202020204" pitchFamily="34" charset="0"/>
                <a:cs typeface="Trebuchet MS"/>
              </a:rPr>
              <a:t>Attend undergraduate oncology conferences (Christie, BONUS)</a:t>
            </a:r>
          </a:p>
          <a:p>
            <a:pPr marL="12700"/>
            <a:endParaRPr lang="en-GB" sz="1400" dirty="0">
              <a:solidFill>
                <a:srgbClr val="2B2A29"/>
              </a:solidFill>
              <a:latin typeface="Alte DIN 1451 Mittelschrift" panose="020B0603020202020204" pitchFamily="34" charset="0"/>
              <a:cs typeface="Trebuchet MS"/>
            </a:endParaRPr>
          </a:p>
          <a:p>
            <a:pPr marL="12700"/>
            <a:r>
              <a:rPr lang="en-GB" sz="2000" dirty="0">
                <a:solidFill>
                  <a:srgbClr val="2B2A29"/>
                </a:solidFill>
                <a:latin typeface="Alte DIN 1451 Mittelschrift" panose="020B0603020202020204" pitchFamily="34" charset="0"/>
                <a:cs typeface="Trebuchet MS"/>
              </a:rPr>
              <a:t>Special study modules in oncology</a:t>
            </a:r>
          </a:p>
          <a:p>
            <a:pPr marL="12700"/>
            <a:endParaRPr lang="en-GB" sz="1400" dirty="0">
              <a:solidFill>
                <a:srgbClr val="2B2A29"/>
              </a:solidFill>
              <a:latin typeface="Alte DIN 1451 Mittelschrift" panose="020B0603020202020204" pitchFamily="34" charset="0"/>
              <a:cs typeface="Trebuchet MS"/>
            </a:endParaRPr>
          </a:p>
          <a:p>
            <a:pPr marL="12700"/>
            <a:r>
              <a:rPr lang="en-GB" sz="2000" dirty="0">
                <a:solidFill>
                  <a:srgbClr val="2B2A29"/>
                </a:solidFill>
                <a:latin typeface="Alte DIN 1451 Mittelschrift" panose="020B0603020202020204" pitchFamily="34" charset="0"/>
                <a:cs typeface="Trebuchet MS"/>
              </a:rPr>
              <a:t>Electives in oncology</a:t>
            </a:r>
          </a:p>
          <a:p>
            <a:pPr marL="12700"/>
            <a:endParaRPr lang="en-GB" sz="2000" dirty="0">
              <a:solidFill>
                <a:srgbClr val="2B2A29"/>
              </a:solidFill>
              <a:latin typeface="Alte DIN 1451 Mittelschrift" panose="020B0603020202020204" pitchFamily="34" charset="0"/>
              <a:cs typeface="Trebuchet MS"/>
            </a:endParaRPr>
          </a:p>
        </p:txBody>
      </p:sp>
      <p:sp>
        <p:nvSpPr>
          <p:cNvPr id="10" name="Rectangle 9"/>
          <p:cNvSpPr/>
          <p:nvPr/>
        </p:nvSpPr>
        <p:spPr>
          <a:xfrm>
            <a:off x="4409766" y="4177485"/>
            <a:ext cx="5432733" cy="1077218"/>
          </a:xfrm>
          <a:prstGeom prst="rect">
            <a:avLst/>
          </a:prstGeom>
        </p:spPr>
        <p:txBody>
          <a:bodyPr wrap="square">
            <a:spAutoFit/>
          </a:bodyPr>
          <a:lstStyle/>
          <a:p>
            <a:pPr marL="12700"/>
            <a:r>
              <a:rPr lang="en-GB" sz="3200" dirty="0">
                <a:solidFill>
                  <a:srgbClr val="2B2A29"/>
                </a:solidFill>
                <a:latin typeface="Alte DIN 1451 Mittelschrift" panose="020B0603020202020204" pitchFamily="34" charset="0"/>
                <a:cs typeface="Trebuchet MS"/>
              </a:rPr>
              <a:t>Medical School ( 5/6 Years)</a:t>
            </a:r>
          </a:p>
          <a:p>
            <a:pPr marL="12700"/>
            <a:endParaRPr lang="en-GB" sz="3200" dirty="0">
              <a:solidFill>
                <a:srgbClr val="2B2A29"/>
              </a:solidFill>
              <a:latin typeface="Alte DIN 1451 Mittelschrift" panose="020B0603020202020204" pitchFamily="34" charset="0"/>
              <a:cs typeface="Trebuchet MS"/>
            </a:endParaRPr>
          </a:p>
        </p:txBody>
      </p:sp>
      <p:sp>
        <p:nvSpPr>
          <p:cNvPr id="12" name="Right Arrow 4"/>
          <p:cNvSpPr/>
          <p:nvPr/>
        </p:nvSpPr>
        <p:spPr>
          <a:xfrm rot="16200000">
            <a:off x="1654362" y="5468181"/>
            <a:ext cx="3650877" cy="533402"/>
          </a:xfrm>
          <a:prstGeom prst="rightArrow">
            <a:avLst/>
          </a:prstGeom>
          <a:solidFill>
            <a:srgbClr val="00447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2242462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1477328"/>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Top tips During Training</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pic>
        <p:nvPicPr>
          <p:cNvPr id="3074" name="Picture 2" descr="Image result for JRCPTB shape of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1207176"/>
            <a:ext cx="7305674" cy="28539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63949" y="4848225"/>
            <a:ext cx="7029451" cy="2893100"/>
          </a:xfrm>
          <a:prstGeom prst="rect">
            <a:avLst/>
          </a:prstGeom>
        </p:spPr>
        <p:txBody>
          <a:bodyPr wrap="square">
            <a:spAutoFit/>
          </a:bodyPr>
          <a:lstStyle/>
          <a:p>
            <a:pPr marL="12700"/>
            <a:r>
              <a:rPr lang="en-GB" sz="2000" dirty="0">
                <a:solidFill>
                  <a:srgbClr val="2B2A29"/>
                </a:solidFill>
                <a:latin typeface="Alte DIN 1451 Mittelschrift" panose="020B0603020202020204" pitchFamily="34" charset="0"/>
                <a:cs typeface="Trebuchet MS"/>
              </a:rPr>
              <a:t>Develop your portfolio and CV demonstrating a commitment to oncology – Audits with local oncologists </a:t>
            </a:r>
          </a:p>
          <a:p>
            <a:pPr marL="12700"/>
            <a:endParaRPr lang="en-GB" sz="1400" dirty="0">
              <a:solidFill>
                <a:srgbClr val="2B2A29"/>
              </a:solidFill>
              <a:latin typeface="Alte DIN 1451 Mittelschrift" panose="020B0603020202020204" pitchFamily="34" charset="0"/>
              <a:cs typeface="Trebuchet MS"/>
            </a:endParaRPr>
          </a:p>
          <a:p>
            <a:pPr marL="12700"/>
            <a:r>
              <a:rPr lang="en-GB" sz="2000" dirty="0">
                <a:solidFill>
                  <a:srgbClr val="2B2A29"/>
                </a:solidFill>
                <a:latin typeface="Alte DIN 1451 Mittelschrift" panose="020B0603020202020204" pitchFamily="34" charset="0"/>
                <a:cs typeface="Trebuchet MS"/>
              </a:rPr>
              <a:t>Attend Careers Events</a:t>
            </a:r>
          </a:p>
          <a:p>
            <a:pPr marL="12700"/>
            <a:endParaRPr lang="en-GB" sz="1400" dirty="0">
              <a:solidFill>
                <a:srgbClr val="2B2A29"/>
              </a:solidFill>
              <a:latin typeface="Alte DIN 1451 Mittelschrift" panose="020B0603020202020204" pitchFamily="34" charset="0"/>
              <a:cs typeface="Trebuchet MS"/>
            </a:endParaRPr>
          </a:p>
          <a:p>
            <a:pPr marL="12700"/>
            <a:r>
              <a:rPr lang="en-GB" sz="2000" dirty="0">
                <a:solidFill>
                  <a:srgbClr val="2B2A29"/>
                </a:solidFill>
                <a:latin typeface="Alte DIN 1451 Mittelschrift" panose="020B0603020202020204" pitchFamily="34" charset="0"/>
                <a:cs typeface="Trebuchet MS"/>
              </a:rPr>
              <a:t>Talk to your local friendly oncologist!</a:t>
            </a:r>
          </a:p>
          <a:p>
            <a:pPr marL="12700"/>
            <a:endParaRPr lang="en-GB" sz="1400" dirty="0">
              <a:solidFill>
                <a:srgbClr val="2B2A29"/>
              </a:solidFill>
              <a:latin typeface="Alte DIN 1451 Mittelschrift" panose="020B0603020202020204" pitchFamily="34" charset="0"/>
              <a:cs typeface="Trebuchet MS"/>
            </a:endParaRPr>
          </a:p>
          <a:p>
            <a:pPr marL="12700"/>
            <a:r>
              <a:rPr lang="en-GB" sz="2000" dirty="0">
                <a:solidFill>
                  <a:srgbClr val="2B2A29"/>
                </a:solidFill>
                <a:latin typeface="Alte DIN 1451 Mittelschrift" panose="020B0603020202020204" pitchFamily="34" charset="0"/>
                <a:cs typeface="Trebuchet MS"/>
              </a:rPr>
              <a:t>Visit the ACP website for more information – theacp.org.uk </a:t>
            </a:r>
          </a:p>
          <a:p>
            <a:pPr marL="12700"/>
            <a:endParaRPr lang="en-GB" sz="2000" dirty="0">
              <a:solidFill>
                <a:srgbClr val="2B2A29"/>
              </a:solidFill>
              <a:latin typeface="Alte DIN 1451 Mittelschrift" panose="020B0603020202020204" pitchFamily="34" charset="0"/>
              <a:cs typeface="Trebuchet MS"/>
            </a:endParaRPr>
          </a:p>
          <a:p>
            <a:pPr marL="12700"/>
            <a:endParaRPr lang="en-GB" sz="2000" dirty="0">
              <a:solidFill>
                <a:srgbClr val="2B2A29"/>
              </a:solidFill>
              <a:latin typeface="Alte DIN 1451 Mittelschrift" panose="020B0603020202020204" pitchFamily="34" charset="0"/>
              <a:cs typeface="Trebuchet MS"/>
            </a:endParaRPr>
          </a:p>
        </p:txBody>
      </p:sp>
      <p:sp>
        <p:nvSpPr>
          <p:cNvPr id="10" name="Rectangle 9"/>
          <p:cNvSpPr/>
          <p:nvPr/>
        </p:nvSpPr>
        <p:spPr>
          <a:xfrm>
            <a:off x="4409766" y="4177485"/>
            <a:ext cx="5432733" cy="584775"/>
          </a:xfrm>
          <a:prstGeom prst="rect">
            <a:avLst/>
          </a:prstGeom>
        </p:spPr>
        <p:txBody>
          <a:bodyPr wrap="square">
            <a:spAutoFit/>
          </a:bodyPr>
          <a:lstStyle/>
          <a:p>
            <a:pPr marL="12700"/>
            <a:r>
              <a:rPr lang="en-GB" sz="3200" dirty="0">
                <a:solidFill>
                  <a:srgbClr val="2B2A29"/>
                </a:solidFill>
                <a:latin typeface="Alte DIN 1451 Mittelschrift" panose="020B0603020202020204" pitchFamily="34" charset="0"/>
                <a:cs typeface="Trebuchet MS"/>
              </a:rPr>
              <a:t>Medical School ( 5/6 Years)</a:t>
            </a:r>
          </a:p>
        </p:txBody>
      </p:sp>
      <p:sp>
        <p:nvSpPr>
          <p:cNvPr id="13" name="Right Arrow 4"/>
          <p:cNvSpPr/>
          <p:nvPr/>
        </p:nvSpPr>
        <p:spPr>
          <a:xfrm rot="16200000">
            <a:off x="1654362" y="5468181"/>
            <a:ext cx="3650877" cy="533402"/>
          </a:xfrm>
          <a:prstGeom prst="rightArrow">
            <a:avLst/>
          </a:prstGeom>
          <a:solidFill>
            <a:srgbClr val="00447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1178503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1477328"/>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Top tips During Training</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pic>
        <p:nvPicPr>
          <p:cNvPr id="3074" name="Picture 2" descr="Image result for JRCPTB shape of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1207176"/>
            <a:ext cx="7305674" cy="28539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127501" y="4695825"/>
            <a:ext cx="6565899" cy="2893100"/>
          </a:xfrm>
          <a:prstGeom prst="rect">
            <a:avLst/>
          </a:prstGeom>
        </p:spPr>
        <p:txBody>
          <a:bodyPr wrap="square">
            <a:spAutoFit/>
          </a:bodyPr>
          <a:lstStyle/>
          <a:p>
            <a:pPr marL="12700"/>
            <a:r>
              <a:rPr lang="en-GB" sz="2000" dirty="0">
                <a:solidFill>
                  <a:srgbClr val="2B2A29"/>
                </a:solidFill>
                <a:latin typeface="Alte DIN 1451 Mittelschrift" panose="020B0603020202020204" pitchFamily="34" charset="0"/>
                <a:cs typeface="Trebuchet MS"/>
              </a:rPr>
              <a:t>Attend careers fairs and conferences, apply for ACP oncology prizes</a:t>
            </a:r>
          </a:p>
          <a:p>
            <a:pPr marL="12700"/>
            <a:endParaRPr lang="en-GB" sz="1400" dirty="0">
              <a:solidFill>
                <a:srgbClr val="2B2A29"/>
              </a:solidFill>
              <a:latin typeface="Alte DIN 1451 Mittelschrift" panose="020B0603020202020204" pitchFamily="34" charset="0"/>
              <a:cs typeface="Trebuchet MS"/>
            </a:endParaRPr>
          </a:p>
          <a:p>
            <a:pPr marL="12700"/>
            <a:r>
              <a:rPr lang="en-GB" sz="2000" dirty="0">
                <a:solidFill>
                  <a:srgbClr val="2B2A29"/>
                </a:solidFill>
                <a:latin typeface="Alte DIN 1451 Mittelschrift" panose="020B0603020202020204" pitchFamily="34" charset="0"/>
                <a:cs typeface="Trebuchet MS"/>
              </a:rPr>
              <a:t>Develop your portfolio and CV demonstrating a commitment to oncology – Audits, Quality improvement Projects</a:t>
            </a:r>
          </a:p>
          <a:p>
            <a:pPr marL="12700"/>
            <a:endParaRPr lang="en-GB" sz="1400" dirty="0">
              <a:solidFill>
                <a:srgbClr val="2B2A29"/>
              </a:solidFill>
              <a:latin typeface="Alte DIN 1451 Mittelschrift" panose="020B0603020202020204" pitchFamily="34" charset="0"/>
              <a:cs typeface="Trebuchet MS"/>
            </a:endParaRPr>
          </a:p>
          <a:p>
            <a:pPr marL="12700"/>
            <a:r>
              <a:rPr lang="en-GB" sz="2000" dirty="0">
                <a:solidFill>
                  <a:srgbClr val="2B2A29"/>
                </a:solidFill>
                <a:latin typeface="Alte DIN 1451 Mittelschrift" panose="020B0603020202020204" pitchFamily="34" charset="0"/>
                <a:cs typeface="Trebuchet MS"/>
              </a:rPr>
              <a:t>Approach and talk to your local friendly oncologist!</a:t>
            </a:r>
          </a:p>
          <a:p>
            <a:pPr marL="12700"/>
            <a:endParaRPr lang="en-GB" sz="1400" dirty="0">
              <a:solidFill>
                <a:srgbClr val="2B2A29"/>
              </a:solidFill>
              <a:latin typeface="Alte DIN 1451 Mittelschrift" panose="020B0603020202020204" pitchFamily="34" charset="0"/>
              <a:cs typeface="Trebuchet MS"/>
            </a:endParaRPr>
          </a:p>
          <a:p>
            <a:pPr marL="12700"/>
            <a:r>
              <a:rPr lang="en-GB" sz="2000" b="1" dirty="0">
                <a:solidFill>
                  <a:srgbClr val="2B2A29"/>
                </a:solidFill>
                <a:latin typeface="Alte DIN 1451 Mittelschrift" panose="020B0603020202020204" pitchFamily="34" charset="0"/>
                <a:cs typeface="Trebuchet MS"/>
              </a:rPr>
              <a:t>Taster weeks in Oncology</a:t>
            </a:r>
          </a:p>
          <a:p>
            <a:pPr marL="12700"/>
            <a:endParaRPr lang="en-GB" sz="2000" dirty="0">
              <a:solidFill>
                <a:srgbClr val="2B2A29"/>
              </a:solidFill>
              <a:latin typeface="Alte DIN 1451 Mittelschrift" panose="020B0603020202020204" pitchFamily="34" charset="0"/>
              <a:cs typeface="Trebuchet MS"/>
            </a:endParaRPr>
          </a:p>
        </p:txBody>
      </p:sp>
      <p:sp>
        <p:nvSpPr>
          <p:cNvPr id="10" name="Rectangle 9"/>
          <p:cNvSpPr/>
          <p:nvPr/>
        </p:nvSpPr>
        <p:spPr>
          <a:xfrm>
            <a:off x="4409766" y="4177485"/>
            <a:ext cx="5432733" cy="1077218"/>
          </a:xfrm>
          <a:prstGeom prst="rect">
            <a:avLst/>
          </a:prstGeom>
        </p:spPr>
        <p:txBody>
          <a:bodyPr wrap="square">
            <a:spAutoFit/>
          </a:bodyPr>
          <a:lstStyle/>
          <a:p>
            <a:pPr marL="12700"/>
            <a:r>
              <a:rPr lang="en-GB" sz="3200" dirty="0">
                <a:solidFill>
                  <a:srgbClr val="2B2A29"/>
                </a:solidFill>
                <a:latin typeface="Alte DIN 1451 Mittelschrift" panose="020B0603020202020204" pitchFamily="34" charset="0"/>
                <a:cs typeface="Trebuchet MS"/>
              </a:rPr>
              <a:t>Foundation Years – 2 years</a:t>
            </a:r>
          </a:p>
          <a:p>
            <a:pPr marL="12700"/>
            <a:endParaRPr lang="en-GB" sz="3200" dirty="0">
              <a:solidFill>
                <a:srgbClr val="2B2A29"/>
              </a:solidFill>
              <a:latin typeface="Alte DIN 1451 Mittelschrift" panose="020B0603020202020204" pitchFamily="34" charset="0"/>
              <a:cs typeface="Trebuchet MS"/>
            </a:endParaRPr>
          </a:p>
        </p:txBody>
      </p:sp>
      <p:sp>
        <p:nvSpPr>
          <p:cNvPr id="12" name="Right Arrow 4"/>
          <p:cNvSpPr/>
          <p:nvPr/>
        </p:nvSpPr>
        <p:spPr>
          <a:xfrm rot="16200000">
            <a:off x="2035360" y="5468181"/>
            <a:ext cx="3650877" cy="533402"/>
          </a:xfrm>
          <a:prstGeom prst="rightArrow">
            <a:avLst/>
          </a:prstGeom>
          <a:solidFill>
            <a:srgbClr val="00447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2076145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1477328"/>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Top tips During Training</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pic>
        <p:nvPicPr>
          <p:cNvPr id="3074" name="Picture 2" descr="Image result for JRCPTB shape of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1207176"/>
            <a:ext cx="7305674" cy="28539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727701" y="5000625"/>
            <a:ext cx="4965699" cy="2554545"/>
          </a:xfrm>
          <a:prstGeom prst="rect">
            <a:avLst/>
          </a:prstGeom>
        </p:spPr>
        <p:txBody>
          <a:bodyPr wrap="square">
            <a:spAutoFit/>
          </a:bodyPr>
          <a:lstStyle/>
          <a:p>
            <a:pPr marL="12700"/>
            <a:r>
              <a:rPr lang="en-GB" sz="2000" dirty="0">
                <a:solidFill>
                  <a:srgbClr val="2B2A29"/>
                </a:solidFill>
                <a:latin typeface="Alte DIN 1451 Mittelschrift" panose="020B0603020202020204" pitchFamily="34" charset="0"/>
                <a:cs typeface="Trebuchet MS"/>
              </a:rPr>
              <a:t>Expose yourself to good general medicine</a:t>
            </a:r>
          </a:p>
          <a:p>
            <a:pPr marL="12700"/>
            <a:endParaRPr lang="en-GB" sz="2000" dirty="0">
              <a:solidFill>
                <a:srgbClr val="2B2A29"/>
              </a:solidFill>
              <a:latin typeface="Alte DIN 1451 Mittelschrift" panose="020B0603020202020204" pitchFamily="34" charset="0"/>
              <a:cs typeface="Trebuchet MS"/>
            </a:endParaRPr>
          </a:p>
          <a:p>
            <a:pPr marL="12700"/>
            <a:r>
              <a:rPr lang="en-GB" sz="2000" b="1" dirty="0">
                <a:solidFill>
                  <a:srgbClr val="2B2A29"/>
                </a:solidFill>
                <a:latin typeface="Alte DIN 1451 Mittelschrift" panose="020B0603020202020204" pitchFamily="34" charset="0"/>
                <a:cs typeface="Trebuchet MS"/>
              </a:rPr>
              <a:t>Rotation in Oncology </a:t>
            </a:r>
          </a:p>
          <a:p>
            <a:pPr marL="12700"/>
            <a:endParaRPr lang="en-GB" sz="2000" dirty="0">
              <a:solidFill>
                <a:srgbClr val="2B2A29"/>
              </a:solidFill>
              <a:latin typeface="Alte DIN 1451 Mittelschrift" panose="020B0603020202020204" pitchFamily="34" charset="0"/>
              <a:cs typeface="Trebuchet MS"/>
            </a:endParaRPr>
          </a:p>
          <a:p>
            <a:pPr marL="12700"/>
            <a:r>
              <a:rPr lang="en-GB" sz="2000" dirty="0">
                <a:solidFill>
                  <a:srgbClr val="2B2A29"/>
                </a:solidFill>
                <a:latin typeface="Alte DIN 1451 Mittelschrift" panose="020B0603020202020204" pitchFamily="34" charset="0"/>
                <a:cs typeface="Trebuchet MS"/>
              </a:rPr>
              <a:t>Rotations in palliative care, intensive care, neurology, renal, endocrinology and cardiology can all be helpful</a:t>
            </a:r>
          </a:p>
          <a:p>
            <a:pPr marL="12700"/>
            <a:endParaRPr lang="en-GB" sz="2000" dirty="0">
              <a:solidFill>
                <a:srgbClr val="2B2A29"/>
              </a:solidFill>
              <a:latin typeface="Alte DIN 1451 Mittelschrift" panose="020B0603020202020204" pitchFamily="34" charset="0"/>
              <a:cs typeface="Trebuchet MS"/>
            </a:endParaRPr>
          </a:p>
        </p:txBody>
      </p:sp>
      <p:sp>
        <p:nvSpPr>
          <p:cNvPr id="10" name="Rectangle 9"/>
          <p:cNvSpPr/>
          <p:nvPr/>
        </p:nvSpPr>
        <p:spPr>
          <a:xfrm>
            <a:off x="5916715" y="3964365"/>
            <a:ext cx="3874048" cy="1569660"/>
          </a:xfrm>
          <a:prstGeom prst="rect">
            <a:avLst/>
          </a:prstGeom>
        </p:spPr>
        <p:txBody>
          <a:bodyPr wrap="square">
            <a:spAutoFit/>
          </a:bodyPr>
          <a:lstStyle/>
          <a:p>
            <a:pPr marL="12700"/>
            <a:r>
              <a:rPr lang="en-GB" sz="3200" dirty="0">
                <a:solidFill>
                  <a:srgbClr val="2B2A29"/>
                </a:solidFill>
                <a:latin typeface="Alte DIN 1451 Mittelschrift" panose="020B0603020202020204" pitchFamily="34" charset="0"/>
                <a:cs typeface="Trebuchet MS"/>
              </a:rPr>
              <a:t>Core Medical training (2/3 years)</a:t>
            </a:r>
          </a:p>
          <a:p>
            <a:pPr marL="12700"/>
            <a:endParaRPr lang="en-GB" sz="3200" dirty="0">
              <a:solidFill>
                <a:srgbClr val="2B2A29"/>
              </a:solidFill>
              <a:latin typeface="Alte DIN 1451 Mittelschrift" panose="020B0603020202020204" pitchFamily="34" charset="0"/>
              <a:cs typeface="Trebuchet MS"/>
            </a:endParaRPr>
          </a:p>
        </p:txBody>
      </p:sp>
      <p:sp>
        <p:nvSpPr>
          <p:cNvPr id="12" name="Right Arrow 4"/>
          <p:cNvSpPr/>
          <p:nvPr/>
        </p:nvSpPr>
        <p:spPr>
          <a:xfrm rot="16200000">
            <a:off x="3562534" y="5470710"/>
            <a:ext cx="3650877" cy="533402"/>
          </a:xfrm>
          <a:prstGeom prst="rightArrow">
            <a:avLst/>
          </a:prstGeom>
          <a:solidFill>
            <a:srgbClr val="00447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29983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1477328"/>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Top tips During Training</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pic>
        <p:nvPicPr>
          <p:cNvPr id="3074" name="Picture 2" descr="Image result for JRCPTB shape of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1207176"/>
            <a:ext cx="7305674" cy="28539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916715" y="3933825"/>
            <a:ext cx="3874048" cy="1569660"/>
          </a:xfrm>
          <a:prstGeom prst="rect">
            <a:avLst/>
          </a:prstGeom>
        </p:spPr>
        <p:txBody>
          <a:bodyPr wrap="square">
            <a:spAutoFit/>
          </a:bodyPr>
          <a:lstStyle/>
          <a:p>
            <a:pPr marL="12700"/>
            <a:r>
              <a:rPr lang="en-GB" sz="3200" dirty="0">
                <a:solidFill>
                  <a:srgbClr val="2B2A29"/>
                </a:solidFill>
                <a:latin typeface="Alte DIN 1451 Mittelschrift" panose="020B0603020202020204" pitchFamily="34" charset="0"/>
                <a:cs typeface="Trebuchet MS"/>
              </a:rPr>
              <a:t>Core Medical training (2/3 years)</a:t>
            </a:r>
          </a:p>
          <a:p>
            <a:pPr marL="12700"/>
            <a:endParaRPr lang="en-GB" sz="3200" dirty="0">
              <a:solidFill>
                <a:srgbClr val="2B2A29"/>
              </a:solidFill>
              <a:latin typeface="Alte DIN 1451 Mittelschrift" panose="020B0603020202020204" pitchFamily="34" charset="0"/>
              <a:cs typeface="Trebuchet MS"/>
            </a:endParaRPr>
          </a:p>
        </p:txBody>
      </p:sp>
      <p:sp>
        <p:nvSpPr>
          <p:cNvPr id="12" name="Right Arrow 4"/>
          <p:cNvSpPr/>
          <p:nvPr/>
        </p:nvSpPr>
        <p:spPr>
          <a:xfrm rot="16200000">
            <a:off x="3562534" y="5470710"/>
            <a:ext cx="3650877" cy="533402"/>
          </a:xfrm>
          <a:prstGeom prst="rightArrow">
            <a:avLst/>
          </a:prstGeom>
          <a:solidFill>
            <a:srgbClr val="00447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654674" y="4924425"/>
            <a:ext cx="5100182" cy="3323987"/>
          </a:xfrm>
          <a:prstGeom prst="rect">
            <a:avLst/>
          </a:prstGeom>
        </p:spPr>
        <p:txBody>
          <a:bodyPr wrap="square">
            <a:spAutoFit/>
          </a:bodyPr>
          <a:lstStyle/>
          <a:p>
            <a:pPr marL="12700"/>
            <a:r>
              <a:rPr lang="en-GB" sz="2000" dirty="0">
                <a:solidFill>
                  <a:srgbClr val="2B2A29"/>
                </a:solidFill>
                <a:latin typeface="Alte DIN 1451 Mittelschrift" panose="020B0603020202020204" pitchFamily="34" charset="0"/>
                <a:cs typeface="Trebuchet MS"/>
              </a:rPr>
              <a:t>Consider case reports on interesting patients in your rotations with cancer</a:t>
            </a:r>
          </a:p>
          <a:p>
            <a:pPr marL="12700"/>
            <a:endParaRPr lang="en-GB" sz="1400" dirty="0">
              <a:solidFill>
                <a:srgbClr val="2B2A29"/>
              </a:solidFill>
              <a:latin typeface="Alte DIN 1451 Mittelschrift" panose="020B0603020202020204" pitchFamily="34" charset="0"/>
              <a:cs typeface="Trebuchet MS"/>
            </a:endParaRPr>
          </a:p>
          <a:p>
            <a:pPr marL="12700"/>
            <a:r>
              <a:rPr lang="en-GB" sz="2000" dirty="0">
                <a:solidFill>
                  <a:srgbClr val="2B2A29"/>
                </a:solidFill>
                <a:latin typeface="Alte DIN 1451 Mittelschrift" panose="020B0603020202020204" pitchFamily="34" charset="0"/>
                <a:cs typeface="Trebuchet MS"/>
              </a:rPr>
              <a:t>Approach oncologists asking whether there are any QIP/Audits/interesting cases that you can help with</a:t>
            </a:r>
          </a:p>
          <a:p>
            <a:pPr marL="12700"/>
            <a:endParaRPr lang="en-GB" sz="1400" dirty="0">
              <a:solidFill>
                <a:srgbClr val="2B2A29"/>
              </a:solidFill>
              <a:latin typeface="Alte DIN 1451 Mittelschrift" panose="020B0603020202020204" pitchFamily="34" charset="0"/>
              <a:cs typeface="Trebuchet MS"/>
            </a:endParaRPr>
          </a:p>
          <a:p>
            <a:pPr marL="12700"/>
            <a:r>
              <a:rPr lang="en-GB" sz="2000" dirty="0">
                <a:solidFill>
                  <a:srgbClr val="2B2A29"/>
                </a:solidFill>
                <a:latin typeface="Alte DIN 1451 Mittelschrift" panose="020B0603020202020204" pitchFamily="34" charset="0"/>
                <a:cs typeface="Trebuchet MS"/>
              </a:rPr>
              <a:t>Pass MRCP &amp; apply for higher specialty training in medical oncology</a:t>
            </a:r>
          </a:p>
          <a:p>
            <a:pPr marL="12700"/>
            <a:endParaRPr lang="en-GB" sz="2000" dirty="0">
              <a:solidFill>
                <a:srgbClr val="2B2A29"/>
              </a:solidFill>
              <a:latin typeface="Alte DIN 1451 Mittelschrift" panose="020B0603020202020204" pitchFamily="34" charset="0"/>
              <a:cs typeface="Trebuchet MS"/>
            </a:endParaRPr>
          </a:p>
          <a:p>
            <a:pPr marL="12700"/>
            <a:endParaRPr lang="en-GB" sz="2000" dirty="0">
              <a:solidFill>
                <a:srgbClr val="2B2A29"/>
              </a:solidFill>
              <a:latin typeface="Alte DIN 1451 Mittelschrift" panose="020B0603020202020204" pitchFamily="34" charset="0"/>
              <a:cs typeface="Trebuchet MS"/>
            </a:endParaRPr>
          </a:p>
        </p:txBody>
      </p:sp>
      <p:sp>
        <p:nvSpPr>
          <p:cNvPr id="11"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1483011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1477328"/>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Top tips During Training</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pic>
        <p:nvPicPr>
          <p:cNvPr id="3074" name="Picture 2" descr="Image result for JRCPTB shape of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1207176"/>
            <a:ext cx="7305674" cy="28539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511549" y="5296885"/>
            <a:ext cx="7321551" cy="2862322"/>
          </a:xfrm>
          <a:prstGeom prst="rect">
            <a:avLst/>
          </a:prstGeom>
        </p:spPr>
        <p:txBody>
          <a:bodyPr wrap="square">
            <a:spAutoFit/>
          </a:bodyPr>
          <a:lstStyle/>
          <a:p>
            <a:pPr marL="12700"/>
            <a:r>
              <a:rPr lang="en-GB" sz="2000" dirty="0">
                <a:solidFill>
                  <a:srgbClr val="2B2A29"/>
                </a:solidFill>
                <a:latin typeface="Alte DIN 1451 Mittelschrift" panose="020B0603020202020204" pitchFamily="34" charset="0"/>
                <a:cs typeface="Trebuchet MS"/>
              </a:rPr>
              <a:t>4 years of specialty training in broad spectrum of cancers including:</a:t>
            </a:r>
          </a:p>
          <a:p>
            <a:pPr marL="12700"/>
            <a:r>
              <a:rPr lang="en-GB" sz="2000" dirty="0">
                <a:solidFill>
                  <a:srgbClr val="2B2A29"/>
                </a:solidFill>
                <a:latin typeface="Alte DIN 1451 Mittelschrift" panose="020B0603020202020204" pitchFamily="34" charset="0"/>
                <a:cs typeface="Trebuchet MS"/>
              </a:rPr>
              <a:t>Lung		Breast		Colorectal	</a:t>
            </a:r>
          </a:p>
          <a:p>
            <a:pPr marL="12700"/>
            <a:r>
              <a:rPr lang="en-GB" sz="2000" dirty="0">
                <a:solidFill>
                  <a:srgbClr val="2B2A29"/>
                </a:solidFill>
                <a:latin typeface="Alte DIN 1451 Mittelschrift" panose="020B0603020202020204" pitchFamily="34" charset="0"/>
                <a:cs typeface="Trebuchet MS"/>
              </a:rPr>
              <a:t>Gynaecology	Genitourinary	Skin and Melanoma</a:t>
            </a:r>
          </a:p>
          <a:p>
            <a:pPr marL="12700"/>
            <a:endParaRPr lang="en-GB" sz="2000" dirty="0">
              <a:solidFill>
                <a:srgbClr val="2B2A29"/>
              </a:solidFill>
              <a:latin typeface="Alte DIN 1451 Mittelschrift" panose="020B0603020202020204" pitchFamily="34" charset="0"/>
              <a:cs typeface="Trebuchet MS"/>
            </a:endParaRPr>
          </a:p>
          <a:p>
            <a:pPr marL="12700"/>
            <a:r>
              <a:rPr lang="en-GB" sz="2000" dirty="0">
                <a:solidFill>
                  <a:srgbClr val="2B2A29"/>
                </a:solidFill>
                <a:latin typeface="Alte DIN 1451 Mittelschrift" panose="020B0603020202020204" pitchFamily="34" charset="0"/>
                <a:cs typeface="Trebuchet MS"/>
              </a:rPr>
              <a:t>Many trainees complete higher degrees (although not compulsory)</a:t>
            </a:r>
          </a:p>
          <a:p>
            <a:pPr marL="355600" indent="-342900">
              <a:buFontTx/>
              <a:buChar char="-"/>
            </a:pPr>
            <a:r>
              <a:rPr lang="en-GB" sz="2000" dirty="0">
                <a:solidFill>
                  <a:srgbClr val="2B2A29"/>
                </a:solidFill>
                <a:latin typeface="Alte DIN 1451 Mittelschrift" panose="020B0603020202020204" pitchFamily="34" charset="0"/>
                <a:cs typeface="Trebuchet MS"/>
              </a:rPr>
              <a:t>translational/clinical/trial/lab-based research</a:t>
            </a:r>
          </a:p>
          <a:p>
            <a:pPr marL="355600" indent="-342900">
              <a:buFontTx/>
              <a:buChar char="-"/>
            </a:pPr>
            <a:endParaRPr lang="en-GB" sz="2000" dirty="0">
              <a:solidFill>
                <a:srgbClr val="2B2A29"/>
              </a:solidFill>
              <a:latin typeface="Alte DIN 1451 Mittelschrift" panose="020B0603020202020204" pitchFamily="34" charset="0"/>
              <a:cs typeface="Trebuchet MS"/>
            </a:endParaRPr>
          </a:p>
          <a:p>
            <a:pPr marL="12700"/>
            <a:endParaRPr lang="en-GB" sz="2000" dirty="0">
              <a:solidFill>
                <a:srgbClr val="2B2A29"/>
              </a:solidFill>
              <a:latin typeface="Alte DIN 1451 Mittelschrift" panose="020B0603020202020204" pitchFamily="34" charset="0"/>
              <a:cs typeface="Trebuchet MS"/>
            </a:endParaRPr>
          </a:p>
        </p:txBody>
      </p:sp>
      <p:sp>
        <p:nvSpPr>
          <p:cNvPr id="10" name="Rectangle 9"/>
          <p:cNvSpPr/>
          <p:nvPr/>
        </p:nvSpPr>
        <p:spPr>
          <a:xfrm>
            <a:off x="3898900" y="4061146"/>
            <a:ext cx="3874048" cy="1569660"/>
          </a:xfrm>
          <a:prstGeom prst="rect">
            <a:avLst/>
          </a:prstGeom>
        </p:spPr>
        <p:txBody>
          <a:bodyPr wrap="square">
            <a:spAutoFit/>
          </a:bodyPr>
          <a:lstStyle/>
          <a:p>
            <a:pPr marL="12700"/>
            <a:r>
              <a:rPr lang="en-GB" sz="3200" dirty="0">
                <a:solidFill>
                  <a:srgbClr val="2B2A29"/>
                </a:solidFill>
                <a:latin typeface="Alte DIN 1451 Mittelschrift" panose="020B0603020202020204" pitchFamily="34" charset="0"/>
                <a:cs typeface="Trebuchet MS"/>
              </a:rPr>
              <a:t>Medical Oncology training - 4 years</a:t>
            </a:r>
          </a:p>
          <a:p>
            <a:pPr marL="12700"/>
            <a:endParaRPr lang="en-GB" sz="3200" dirty="0">
              <a:solidFill>
                <a:srgbClr val="2B2A29"/>
              </a:solidFill>
              <a:latin typeface="Alte DIN 1451 Mittelschrift" panose="020B0603020202020204" pitchFamily="34" charset="0"/>
              <a:cs typeface="Trebuchet MS"/>
            </a:endParaRPr>
          </a:p>
        </p:txBody>
      </p:sp>
      <p:sp>
        <p:nvSpPr>
          <p:cNvPr id="12" name="Right Arrow 4"/>
          <p:cNvSpPr/>
          <p:nvPr/>
        </p:nvSpPr>
        <p:spPr>
          <a:xfrm rot="16200000">
            <a:off x="7019081" y="4339484"/>
            <a:ext cx="1381404" cy="533402"/>
          </a:xfrm>
          <a:prstGeom prst="rightArrow">
            <a:avLst/>
          </a:prstGeom>
          <a:solidFill>
            <a:srgbClr val="00447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2475434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1477328"/>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Top tips During Training</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pic>
        <p:nvPicPr>
          <p:cNvPr id="3074" name="Picture 2" descr="Image result for JRCPTB shape of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1207176"/>
            <a:ext cx="7305674" cy="28539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63949" y="5296885"/>
            <a:ext cx="7029451" cy="1938992"/>
          </a:xfrm>
          <a:prstGeom prst="rect">
            <a:avLst/>
          </a:prstGeom>
        </p:spPr>
        <p:txBody>
          <a:bodyPr wrap="square">
            <a:spAutoFit/>
          </a:bodyPr>
          <a:lstStyle/>
          <a:p>
            <a:pPr marL="12700"/>
            <a:r>
              <a:rPr lang="en-GB" sz="2000" dirty="0">
                <a:solidFill>
                  <a:srgbClr val="2B2A29"/>
                </a:solidFill>
                <a:latin typeface="Alte DIN 1451 Mittelschrift" panose="020B0603020202020204" pitchFamily="34" charset="0"/>
                <a:cs typeface="Trebuchet MS"/>
              </a:rPr>
              <a:t>MRCP (</a:t>
            </a:r>
            <a:r>
              <a:rPr lang="en-GB" sz="2000" dirty="0" err="1">
                <a:solidFill>
                  <a:srgbClr val="2B2A29"/>
                </a:solidFill>
                <a:latin typeface="Alte DIN 1451 Mittelschrift" panose="020B0603020202020204" pitchFamily="34" charset="0"/>
                <a:cs typeface="Trebuchet MS"/>
              </a:rPr>
              <a:t>Onc</a:t>
            </a:r>
            <a:r>
              <a:rPr lang="en-GB" sz="2000" dirty="0">
                <a:solidFill>
                  <a:srgbClr val="2B2A29"/>
                </a:solidFill>
                <a:latin typeface="Alte DIN 1451 Mittelschrift" panose="020B0603020202020204" pitchFamily="34" charset="0"/>
                <a:cs typeface="Trebuchet MS"/>
              </a:rPr>
              <a:t>) exam (written) taken any time after 1</a:t>
            </a:r>
            <a:r>
              <a:rPr lang="en-GB" sz="2000" baseline="30000" dirty="0">
                <a:solidFill>
                  <a:srgbClr val="2B2A29"/>
                </a:solidFill>
                <a:latin typeface="Alte DIN 1451 Mittelschrift" panose="020B0603020202020204" pitchFamily="34" charset="0"/>
                <a:cs typeface="Trebuchet MS"/>
              </a:rPr>
              <a:t>st</a:t>
            </a:r>
            <a:r>
              <a:rPr lang="en-GB" sz="2000" dirty="0">
                <a:solidFill>
                  <a:srgbClr val="2B2A29"/>
                </a:solidFill>
                <a:latin typeface="Alte DIN 1451 Mittelschrift" panose="020B0603020202020204" pitchFamily="34" charset="0"/>
                <a:cs typeface="Trebuchet MS"/>
              </a:rPr>
              <a:t> year of medical oncology training</a:t>
            </a:r>
          </a:p>
          <a:p>
            <a:pPr marL="12700"/>
            <a:endParaRPr lang="en-GB" sz="2000" dirty="0">
              <a:solidFill>
                <a:srgbClr val="2B2A29"/>
              </a:solidFill>
              <a:latin typeface="Alte DIN 1451 Mittelschrift" panose="020B0603020202020204" pitchFamily="34" charset="0"/>
              <a:cs typeface="Trebuchet MS"/>
            </a:endParaRPr>
          </a:p>
          <a:p>
            <a:pPr marL="12700"/>
            <a:r>
              <a:rPr lang="en-GB" sz="2000" dirty="0">
                <a:solidFill>
                  <a:srgbClr val="2B2A29"/>
                </a:solidFill>
                <a:latin typeface="Alte DIN 1451 Mittelschrift" panose="020B0603020202020204" pitchFamily="34" charset="0"/>
                <a:cs typeface="Trebuchet MS"/>
              </a:rPr>
              <a:t>Apply for Consultant posts!</a:t>
            </a:r>
          </a:p>
          <a:p>
            <a:pPr marL="355600" indent="-342900">
              <a:buFontTx/>
              <a:buChar char="-"/>
            </a:pPr>
            <a:endParaRPr lang="en-GB" sz="2000" dirty="0">
              <a:solidFill>
                <a:srgbClr val="2B2A29"/>
              </a:solidFill>
              <a:latin typeface="Alte DIN 1451 Mittelschrift" panose="020B0603020202020204" pitchFamily="34" charset="0"/>
              <a:cs typeface="Trebuchet MS"/>
            </a:endParaRPr>
          </a:p>
          <a:p>
            <a:pPr marL="12700"/>
            <a:endParaRPr lang="en-GB" sz="2000" dirty="0">
              <a:solidFill>
                <a:srgbClr val="2B2A29"/>
              </a:solidFill>
              <a:latin typeface="Alte DIN 1451 Mittelschrift" panose="020B0603020202020204" pitchFamily="34" charset="0"/>
              <a:cs typeface="Trebuchet MS"/>
            </a:endParaRPr>
          </a:p>
        </p:txBody>
      </p:sp>
      <p:sp>
        <p:nvSpPr>
          <p:cNvPr id="10" name="Rectangle 9"/>
          <p:cNvSpPr/>
          <p:nvPr/>
        </p:nvSpPr>
        <p:spPr>
          <a:xfrm>
            <a:off x="3898900" y="4061146"/>
            <a:ext cx="3874048" cy="1569660"/>
          </a:xfrm>
          <a:prstGeom prst="rect">
            <a:avLst/>
          </a:prstGeom>
        </p:spPr>
        <p:txBody>
          <a:bodyPr wrap="square">
            <a:spAutoFit/>
          </a:bodyPr>
          <a:lstStyle/>
          <a:p>
            <a:pPr marL="12700"/>
            <a:r>
              <a:rPr lang="en-GB" sz="3200" dirty="0">
                <a:solidFill>
                  <a:srgbClr val="2B2A29"/>
                </a:solidFill>
                <a:latin typeface="Alte DIN 1451 Mittelschrift" panose="020B0603020202020204" pitchFamily="34" charset="0"/>
                <a:cs typeface="Trebuchet MS"/>
              </a:rPr>
              <a:t>Medical Oncology training - 4 years</a:t>
            </a:r>
          </a:p>
          <a:p>
            <a:pPr marL="12700"/>
            <a:endParaRPr lang="en-GB" sz="3200" dirty="0">
              <a:solidFill>
                <a:srgbClr val="2B2A29"/>
              </a:solidFill>
              <a:latin typeface="Alte DIN 1451 Mittelschrift" panose="020B0603020202020204" pitchFamily="34" charset="0"/>
              <a:cs typeface="Trebuchet MS"/>
            </a:endParaRPr>
          </a:p>
        </p:txBody>
      </p:sp>
      <p:sp>
        <p:nvSpPr>
          <p:cNvPr id="12" name="Right Arrow 4"/>
          <p:cNvSpPr/>
          <p:nvPr/>
        </p:nvSpPr>
        <p:spPr>
          <a:xfrm rot="16200000">
            <a:off x="7019081" y="4339484"/>
            <a:ext cx="1381404" cy="533402"/>
          </a:xfrm>
          <a:prstGeom prst="rightArrow">
            <a:avLst/>
          </a:prstGeom>
          <a:solidFill>
            <a:srgbClr val="00447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2077801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1477328"/>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Dynamic, Challenging and Rewarding</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sp>
        <p:nvSpPr>
          <p:cNvPr id="15"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pic>
        <p:nvPicPr>
          <p:cNvPr id="6" name="Picture 5"/>
          <p:cNvPicPr>
            <a:picLocks noChangeAspect="1"/>
          </p:cNvPicPr>
          <p:nvPr/>
        </p:nvPicPr>
        <p:blipFill>
          <a:blip r:embed="rId4"/>
          <a:stretch>
            <a:fillRect/>
          </a:stretch>
        </p:blipFill>
        <p:spPr>
          <a:xfrm>
            <a:off x="3136900" y="-212612"/>
            <a:ext cx="6974996" cy="7804037"/>
          </a:xfrm>
          <a:prstGeom prst="rect">
            <a:avLst/>
          </a:prstGeom>
        </p:spPr>
      </p:pic>
    </p:spTree>
    <p:extLst>
      <p:ext uri="{BB962C8B-B14F-4D97-AF65-F5344CB8AC3E}">
        <p14:creationId xmlns:p14="http://schemas.microsoft.com/office/powerpoint/2010/main" val="1351954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p:cNvSpPr/>
          <p:nvPr/>
        </p:nvSpPr>
        <p:spPr>
          <a:xfrm>
            <a:off x="3517900" y="3095625"/>
            <a:ext cx="7010214" cy="990600"/>
          </a:xfrm>
          <a:prstGeom prst="rightArrow">
            <a:avLst/>
          </a:prstGeom>
          <a:solidFill>
            <a:srgbClr val="0090C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90C9"/>
              </a:solidFill>
            </a:endParaRPr>
          </a:p>
        </p:txBody>
      </p:sp>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984885"/>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Training Pathway</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sp>
        <p:nvSpPr>
          <p:cNvPr id="11" name="TextBox 10"/>
          <p:cNvSpPr txBox="1"/>
          <p:nvPr/>
        </p:nvSpPr>
        <p:spPr>
          <a:xfrm>
            <a:off x="8639113" y="5787006"/>
            <a:ext cx="1625638" cy="461665"/>
          </a:xfrm>
          <a:prstGeom prst="rect">
            <a:avLst/>
          </a:prstGeom>
          <a:noFill/>
        </p:spPr>
        <p:txBody>
          <a:bodyPr wrap="none" rtlCol="0">
            <a:spAutoFit/>
          </a:bodyPr>
          <a:lstStyle/>
          <a:p>
            <a:r>
              <a:rPr lang="en-GB" sz="2400" b="1" dirty="0"/>
              <a:t>Retirement</a:t>
            </a:r>
          </a:p>
        </p:txBody>
      </p:sp>
      <p:sp>
        <p:nvSpPr>
          <p:cNvPr id="12" name="TextBox 11"/>
          <p:cNvSpPr txBox="1"/>
          <p:nvPr/>
        </p:nvSpPr>
        <p:spPr>
          <a:xfrm>
            <a:off x="3465408" y="1114425"/>
            <a:ext cx="2222724" cy="461665"/>
          </a:xfrm>
          <a:prstGeom prst="rect">
            <a:avLst/>
          </a:prstGeom>
          <a:noFill/>
        </p:spPr>
        <p:txBody>
          <a:bodyPr wrap="none" rtlCol="0">
            <a:spAutoFit/>
          </a:bodyPr>
          <a:lstStyle/>
          <a:p>
            <a:r>
              <a:rPr lang="en-GB" sz="2400" b="1" dirty="0"/>
              <a:t>New Consultant</a:t>
            </a:r>
          </a:p>
        </p:txBody>
      </p:sp>
      <p:sp>
        <p:nvSpPr>
          <p:cNvPr id="13" name="TextBox 12"/>
          <p:cNvSpPr txBox="1"/>
          <p:nvPr/>
        </p:nvSpPr>
        <p:spPr>
          <a:xfrm>
            <a:off x="3924361" y="3324225"/>
            <a:ext cx="5888875" cy="523220"/>
          </a:xfrm>
          <a:prstGeom prst="rect">
            <a:avLst/>
          </a:prstGeom>
          <a:noFill/>
        </p:spPr>
        <p:txBody>
          <a:bodyPr wrap="square" rtlCol="0">
            <a:spAutoFit/>
          </a:bodyPr>
          <a:lstStyle/>
          <a:p>
            <a:r>
              <a:rPr lang="en-GB" sz="2800" b="1" dirty="0"/>
              <a:t>Continuing Professional Development</a:t>
            </a:r>
          </a:p>
        </p:txBody>
      </p:sp>
      <p:pic>
        <p:nvPicPr>
          <p:cNvPr id="16" name="Picture 2" descr="Image result for JRCPTB shape of train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87" t="7027" r="16268" b="17953"/>
          <a:stretch/>
        </p:blipFill>
        <p:spPr bwMode="auto">
          <a:xfrm>
            <a:off x="2298700" y="3324225"/>
            <a:ext cx="1447800" cy="533400"/>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4"/>
          <p:cNvSpPr/>
          <p:nvPr/>
        </p:nvSpPr>
        <p:spPr>
          <a:xfrm rot="16200000">
            <a:off x="9223860" y="4746115"/>
            <a:ext cx="1700781" cy="381000"/>
          </a:xfrm>
          <a:prstGeom prst="rightArrow">
            <a:avLst/>
          </a:prstGeom>
          <a:solidFill>
            <a:srgbClr val="00447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4"/>
          <p:cNvSpPr/>
          <p:nvPr/>
        </p:nvSpPr>
        <p:spPr>
          <a:xfrm rot="5400000">
            <a:off x="2858009" y="2284325"/>
            <a:ext cx="1700781" cy="381000"/>
          </a:xfrm>
          <a:prstGeom prst="rightArrow">
            <a:avLst/>
          </a:prstGeom>
          <a:solidFill>
            <a:srgbClr val="00447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5089172" y="4167417"/>
            <a:ext cx="1337995" cy="461665"/>
          </a:xfrm>
          <a:prstGeom prst="rect">
            <a:avLst/>
          </a:prstGeom>
          <a:noFill/>
        </p:spPr>
        <p:txBody>
          <a:bodyPr wrap="none" rtlCol="0">
            <a:spAutoFit/>
          </a:bodyPr>
          <a:lstStyle/>
          <a:p>
            <a:r>
              <a:rPr lang="en-GB" sz="2400" b="1" dirty="0"/>
              <a:t>Research</a:t>
            </a:r>
          </a:p>
        </p:txBody>
      </p:sp>
      <p:sp>
        <p:nvSpPr>
          <p:cNvPr id="23" name="TextBox 22"/>
          <p:cNvSpPr txBox="1"/>
          <p:nvPr/>
        </p:nvSpPr>
        <p:spPr>
          <a:xfrm>
            <a:off x="6427167" y="2469983"/>
            <a:ext cx="1577098" cy="461665"/>
          </a:xfrm>
          <a:prstGeom prst="rect">
            <a:avLst/>
          </a:prstGeom>
          <a:noFill/>
        </p:spPr>
        <p:txBody>
          <a:bodyPr wrap="none" rtlCol="0">
            <a:spAutoFit/>
          </a:bodyPr>
          <a:lstStyle/>
          <a:p>
            <a:r>
              <a:rPr lang="en-GB" sz="2400" b="1" dirty="0"/>
              <a:t>Leadership</a:t>
            </a:r>
          </a:p>
        </p:txBody>
      </p:sp>
      <p:sp>
        <p:nvSpPr>
          <p:cNvPr id="24" name="TextBox 23"/>
          <p:cNvSpPr txBox="1"/>
          <p:nvPr/>
        </p:nvSpPr>
        <p:spPr>
          <a:xfrm>
            <a:off x="7055832" y="4474950"/>
            <a:ext cx="1896866" cy="461665"/>
          </a:xfrm>
          <a:prstGeom prst="rect">
            <a:avLst/>
          </a:prstGeom>
          <a:noFill/>
        </p:spPr>
        <p:txBody>
          <a:bodyPr wrap="none" rtlCol="0">
            <a:spAutoFit/>
          </a:bodyPr>
          <a:lstStyle/>
          <a:p>
            <a:r>
              <a:rPr lang="en-GB" sz="2400" b="1" dirty="0"/>
              <a:t>Management</a:t>
            </a:r>
          </a:p>
        </p:txBody>
      </p:sp>
      <p:sp>
        <p:nvSpPr>
          <p:cNvPr id="25" name="TextBox 24"/>
          <p:cNvSpPr txBox="1"/>
          <p:nvPr/>
        </p:nvSpPr>
        <p:spPr>
          <a:xfrm>
            <a:off x="8503653" y="2040010"/>
            <a:ext cx="856581" cy="461665"/>
          </a:xfrm>
          <a:prstGeom prst="rect">
            <a:avLst/>
          </a:prstGeom>
          <a:noFill/>
        </p:spPr>
        <p:txBody>
          <a:bodyPr wrap="none" rtlCol="0">
            <a:spAutoFit/>
          </a:bodyPr>
          <a:lstStyle/>
          <a:p>
            <a:r>
              <a:rPr lang="en-GB" sz="2400" b="1" dirty="0"/>
              <a:t>Trials</a:t>
            </a:r>
          </a:p>
        </p:txBody>
      </p:sp>
      <p:sp>
        <p:nvSpPr>
          <p:cNvPr id="26" name="TextBox 25"/>
          <p:cNvSpPr txBox="1"/>
          <p:nvPr/>
        </p:nvSpPr>
        <p:spPr>
          <a:xfrm>
            <a:off x="4428258" y="1907725"/>
            <a:ext cx="2594749" cy="461665"/>
          </a:xfrm>
          <a:prstGeom prst="rect">
            <a:avLst/>
          </a:prstGeom>
          <a:noFill/>
        </p:spPr>
        <p:txBody>
          <a:bodyPr wrap="none" rtlCol="0">
            <a:spAutoFit/>
          </a:bodyPr>
          <a:lstStyle/>
          <a:p>
            <a:r>
              <a:rPr lang="en-GB" sz="2400" b="1" dirty="0"/>
              <a:t>Drug Development</a:t>
            </a:r>
          </a:p>
        </p:txBody>
      </p:sp>
      <p:sp>
        <p:nvSpPr>
          <p:cNvPr id="27" name="TextBox 26"/>
          <p:cNvSpPr txBox="1"/>
          <p:nvPr/>
        </p:nvSpPr>
        <p:spPr>
          <a:xfrm>
            <a:off x="4428258" y="5063165"/>
            <a:ext cx="1297791" cy="461665"/>
          </a:xfrm>
          <a:prstGeom prst="rect">
            <a:avLst/>
          </a:prstGeom>
          <a:noFill/>
        </p:spPr>
        <p:txBody>
          <a:bodyPr wrap="none" rtlCol="0">
            <a:spAutoFit/>
          </a:bodyPr>
          <a:lstStyle/>
          <a:p>
            <a:r>
              <a:rPr lang="en-GB" sz="2400" b="1" dirty="0"/>
              <a:t>Teaching</a:t>
            </a:r>
          </a:p>
        </p:txBody>
      </p:sp>
      <p:sp>
        <p:nvSpPr>
          <p:cNvPr id="28" name="TextBox 27"/>
          <p:cNvSpPr txBox="1"/>
          <p:nvPr/>
        </p:nvSpPr>
        <p:spPr>
          <a:xfrm>
            <a:off x="6177473" y="5293997"/>
            <a:ext cx="2076486" cy="830997"/>
          </a:xfrm>
          <a:prstGeom prst="rect">
            <a:avLst/>
          </a:prstGeom>
          <a:noFill/>
        </p:spPr>
        <p:txBody>
          <a:bodyPr wrap="square" rtlCol="0">
            <a:spAutoFit/>
          </a:bodyPr>
          <a:lstStyle/>
          <a:p>
            <a:r>
              <a:rPr lang="en-GB" sz="2400" b="1" dirty="0"/>
              <a:t>International Conferences</a:t>
            </a:r>
          </a:p>
        </p:txBody>
      </p:sp>
      <p:sp>
        <p:nvSpPr>
          <p:cNvPr id="29" name="TextBox 28"/>
          <p:cNvSpPr txBox="1"/>
          <p:nvPr/>
        </p:nvSpPr>
        <p:spPr>
          <a:xfrm>
            <a:off x="3987300" y="5977575"/>
            <a:ext cx="1770869" cy="461665"/>
          </a:xfrm>
          <a:prstGeom prst="rect">
            <a:avLst/>
          </a:prstGeom>
          <a:noFill/>
        </p:spPr>
        <p:txBody>
          <a:bodyPr wrap="none" rtlCol="0">
            <a:spAutoFit/>
          </a:bodyPr>
          <a:lstStyle/>
          <a:p>
            <a:r>
              <a:rPr lang="en-GB" sz="2400" b="1" dirty="0"/>
              <a:t>Survivorship</a:t>
            </a:r>
          </a:p>
        </p:txBody>
      </p:sp>
      <p:sp>
        <p:nvSpPr>
          <p:cNvPr id="30"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650153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8" y="546591"/>
            <a:ext cx="3090901" cy="1477328"/>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What are the bits that no one else tells you?</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sp>
        <p:nvSpPr>
          <p:cNvPr id="11" name="Rectangle 10"/>
          <p:cNvSpPr/>
          <p:nvPr/>
        </p:nvSpPr>
        <p:spPr>
          <a:xfrm>
            <a:off x="3683578" y="1434266"/>
            <a:ext cx="4737100" cy="1077218"/>
          </a:xfrm>
          <a:prstGeom prst="rect">
            <a:avLst/>
          </a:prstGeom>
        </p:spPr>
        <p:txBody>
          <a:bodyPr wrap="square">
            <a:spAutoFit/>
          </a:bodyPr>
          <a:lstStyle/>
          <a:p>
            <a:pPr marL="12700"/>
            <a:r>
              <a:rPr lang="en-GB" sz="3200" dirty="0">
                <a:solidFill>
                  <a:srgbClr val="2B2A29"/>
                </a:solidFill>
                <a:latin typeface="Alte DIN 1451 Mittelschrift" panose="020B0603020202020204" pitchFamily="34" charset="0"/>
                <a:cs typeface="Trebuchet MS"/>
              </a:rPr>
              <a:t>International Conferences</a:t>
            </a:r>
          </a:p>
          <a:p>
            <a:pPr marL="12700"/>
            <a:endParaRPr lang="en-GB" sz="3200" dirty="0">
              <a:solidFill>
                <a:srgbClr val="2B2A29"/>
              </a:solidFill>
              <a:latin typeface="Alte DIN 1451 Mittelschrift" panose="020B0603020202020204" pitchFamily="34" charset="0"/>
              <a:cs typeface="Trebuchet MS"/>
            </a:endParaRPr>
          </a:p>
        </p:txBody>
      </p:sp>
      <p:sp>
        <p:nvSpPr>
          <p:cNvPr id="12" name="Rectangle 11"/>
          <p:cNvSpPr/>
          <p:nvPr/>
        </p:nvSpPr>
        <p:spPr>
          <a:xfrm>
            <a:off x="5712698" y="2529171"/>
            <a:ext cx="4737100" cy="1569660"/>
          </a:xfrm>
          <a:prstGeom prst="rect">
            <a:avLst/>
          </a:prstGeom>
        </p:spPr>
        <p:txBody>
          <a:bodyPr wrap="square">
            <a:spAutoFit/>
          </a:bodyPr>
          <a:lstStyle/>
          <a:p>
            <a:pPr marL="12700"/>
            <a:r>
              <a:rPr lang="en-GB" sz="3200" dirty="0">
                <a:solidFill>
                  <a:srgbClr val="2B2A29"/>
                </a:solidFill>
                <a:latin typeface="Alte DIN 1451 Mittelschrift" panose="020B0603020202020204" pitchFamily="34" charset="0"/>
                <a:cs typeface="Trebuchet MS"/>
              </a:rPr>
              <a:t>Unparalleled Continuity in Patient care</a:t>
            </a:r>
          </a:p>
          <a:p>
            <a:pPr marL="12700"/>
            <a:endParaRPr lang="en-GB" sz="3200" dirty="0">
              <a:solidFill>
                <a:srgbClr val="2B2A29"/>
              </a:solidFill>
              <a:latin typeface="Alte DIN 1451 Mittelschrift" panose="020B0603020202020204" pitchFamily="34" charset="0"/>
              <a:cs typeface="Trebuchet MS"/>
            </a:endParaRPr>
          </a:p>
        </p:txBody>
      </p:sp>
      <p:sp>
        <p:nvSpPr>
          <p:cNvPr id="13" name="Rectangle 12"/>
          <p:cNvSpPr/>
          <p:nvPr/>
        </p:nvSpPr>
        <p:spPr>
          <a:xfrm>
            <a:off x="3371848" y="4074063"/>
            <a:ext cx="7537451" cy="1569660"/>
          </a:xfrm>
          <a:prstGeom prst="rect">
            <a:avLst/>
          </a:prstGeom>
        </p:spPr>
        <p:txBody>
          <a:bodyPr wrap="square">
            <a:spAutoFit/>
          </a:bodyPr>
          <a:lstStyle/>
          <a:p>
            <a:pPr marL="12700"/>
            <a:r>
              <a:rPr lang="en-GB" sz="3200" dirty="0">
                <a:solidFill>
                  <a:srgbClr val="2B2A29"/>
                </a:solidFill>
                <a:latin typeface="Alte DIN 1451 Mittelschrift" panose="020B0603020202020204" pitchFamily="34" charset="0"/>
                <a:cs typeface="Trebuchet MS"/>
              </a:rPr>
              <a:t>Using cutting edge medicines and technologies – before they make the news!</a:t>
            </a:r>
          </a:p>
          <a:p>
            <a:pPr marL="12700"/>
            <a:endParaRPr lang="en-GB" sz="3200" dirty="0">
              <a:solidFill>
                <a:srgbClr val="2B2A29"/>
              </a:solidFill>
              <a:latin typeface="Alte DIN 1451 Mittelschrift" panose="020B0603020202020204" pitchFamily="34" charset="0"/>
              <a:cs typeface="Trebuchet MS"/>
            </a:endParaRPr>
          </a:p>
        </p:txBody>
      </p:sp>
      <p:sp>
        <p:nvSpPr>
          <p:cNvPr id="16" name="Rectangle 15"/>
          <p:cNvSpPr/>
          <p:nvPr/>
        </p:nvSpPr>
        <p:spPr>
          <a:xfrm>
            <a:off x="5678227" y="5587395"/>
            <a:ext cx="4737100" cy="1569660"/>
          </a:xfrm>
          <a:prstGeom prst="rect">
            <a:avLst/>
          </a:prstGeom>
        </p:spPr>
        <p:txBody>
          <a:bodyPr wrap="square">
            <a:spAutoFit/>
          </a:bodyPr>
          <a:lstStyle/>
          <a:p>
            <a:pPr marL="12700"/>
            <a:r>
              <a:rPr lang="en-GB" sz="3200" dirty="0">
                <a:solidFill>
                  <a:srgbClr val="2B2A29"/>
                </a:solidFill>
                <a:latin typeface="Alte DIN 1451 Mittelschrift" panose="020B0603020202020204" pitchFamily="34" charset="0"/>
                <a:cs typeface="Trebuchet MS"/>
              </a:rPr>
              <a:t>Working in a large, collaborative team is great!</a:t>
            </a:r>
          </a:p>
          <a:p>
            <a:pPr marL="12700"/>
            <a:endParaRPr lang="en-GB" sz="3200" dirty="0">
              <a:solidFill>
                <a:srgbClr val="2B2A29"/>
              </a:solidFill>
              <a:latin typeface="Alte DIN 1451 Mittelschrift" panose="020B0603020202020204" pitchFamily="34" charset="0"/>
              <a:cs typeface="Trebuchet MS"/>
            </a:endParaRPr>
          </a:p>
        </p:txBody>
      </p:sp>
      <p:sp>
        <p:nvSpPr>
          <p:cNvPr id="17"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757359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1477328"/>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Why Choose Medical Oncology?</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sp>
        <p:nvSpPr>
          <p:cNvPr id="6" name="AutoShape 2" descr="ESM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p:cNvSpPr/>
          <p:nvPr/>
        </p:nvSpPr>
        <p:spPr>
          <a:xfrm>
            <a:off x="3689458" y="646414"/>
            <a:ext cx="4800600" cy="2601611"/>
          </a:xfrm>
          <a:prstGeom prst="rect">
            <a:avLst/>
          </a:prstGeom>
        </p:spPr>
        <p:txBody>
          <a:bodyPr wrap="square" lIns="16130" tIns="8065" rIns="16130" bIns="8065">
            <a:spAutoFit/>
          </a:bodyPr>
          <a:lstStyle/>
          <a:p>
            <a:pPr algn="ctr"/>
            <a:r>
              <a:rPr lang="en-GB" sz="2400" i="1" dirty="0">
                <a:latin typeface="Alte DIN 1451 Mittelschrift gep" panose="020B0603020202020204" pitchFamily="34" charset="0"/>
              </a:rPr>
              <a:t>Making a difference at a very difficult time in people's lives. Many patients are not curative, however we do help patients feel better, improve their quality of life and enable patients to have more time to do the things that are important to them</a:t>
            </a:r>
            <a:endParaRPr lang="en-GB" sz="2400" dirty="0">
              <a:latin typeface="Alte DIN 1451 Mittelschrift gep" panose="020B0603020202020204" pitchFamily="34" charset="0"/>
            </a:endParaRPr>
          </a:p>
        </p:txBody>
      </p:sp>
      <p:sp>
        <p:nvSpPr>
          <p:cNvPr id="13" name="Rectangle 12"/>
          <p:cNvSpPr/>
          <p:nvPr/>
        </p:nvSpPr>
        <p:spPr>
          <a:xfrm>
            <a:off x="3405727" y="104446"/>
            <a:ext cx="970805" cy="1107996"/>
          </a:xfrm>
          <a:prstGeom prst="rect">
            <a:avLst/>
          </a:prstGeom>
        </p:spPr>
        <p:txBody>
          <a:bodyPr wrap="square">
            <a:spAutoFit/>
          </a:bodyPr>
          <a:lstStyle/>
          <a:p>
            <a:r>
              <a:rPr lang="en-GB" sz="6600" i="1" dirty="0">
                <a:latin typeface="Alte DIN 1451 Mittelschrift" panose="020B0603020202020204" pitchFamily="34" charset="0"/>
              </a:rPr>
              <a:t>“</a:t>
            </a:r>
            <a:endParaRPr lang="en-US" sz="6600" dirty="0"/>
          </a:p>
        </p:txBody>
      </p:sp>
      <p:sp>
        <p:nvSpPr>
          <p:cNvPr id="16" name="Rectangle 15"/>
          <p:cNvSpPr/>
          <p:nvPr/>
        </p:nvSpPr>
        <p:spPr>
          <a:xfrm>
            <a:off x="8166100" y="3206829"/>
            <a:ext cx="970805" cy="1107996"/>
          </a:xfrm>
          <a:prstGeom prst="rect">
            <a:avLst/>
          </a:prstGeom>
        </p:spPr>
        <p:txBody>
          <a:bodyPr wrap="square">
            <a:spAutoFit/>
          </a:bodyPr>
          <a:lstStyle/>
          <a:p>
            <a:r>
              <a:rPr lang="en-GB" sz="6600" i="1" dirty="0">
                <a:latin typeface="Alte DIN 1451 Mittelschrift" panose="020B0603020202020204" pitchFamily="34" charset="0"/>
              </a:rPr>
              <a:t>”</a:t>
            </a:r>
            <a:endParaRPr lang="en-US" sz="6600" dirty="0"/>
          </a:p>
        </p:txBody>
      </p:sp>
      <p:pic>
        <p:nvPicPr>
          <p:cNvPr id="17" name="Picture 16" descr="Image of Hester Franks"/>
          <p:cNvPicPr/>
          <p:nvPr/>
        </p:nvPicPr>
        <p:blipFill>
          <a:blip r:embed="rId3">
            <a:extLst>
              <a:ext uri="{28A0092B-C50C-407E-A947-70E740481C1C}">
                <a14:useLocalDpi xmlns:a14="http://schemas.microsoft.com/office/drawing/2010/main" val="0"/>
              </a:ext>
            </a:extLst>
          </a:blip>
          <a:srcRect/>
          <a:stretch>
            <a:fillRect/>
          </a:stretch>
        </p:blipFill>
        <p:spPr bwMode="auto">
          <a:xfrm>
            <a:off x="8763672" y="1285255"/>
            <a:ext cx="1651655" cy="2049952"/>
          </a:xfrm>
          <a:prstGeom prst="rect">
            <a:avLst/>
          </a:prstGeom>
          <a:noFill/>
          <a:ln>
            <a:noFill/>
          </a:ln>
        </p:spPr>
      </p:pic>
      <p:sp>
        <p:nvSpPr>
          <p:cNvPr id="8" name="Rectangle 7"/>
          <p:cNvSpPr/>
          <p:nvPr/>
        </p:nvSpPr>
        <p:spPr>
          <a:xfrm>
            <a:off x="5575300" y="3418108"/>
            <a:ext cx="5013969" cy="787652"/>
          </a:xfrm>
          <a:prstGeom prst="rect">
            <a:avLst/>
          </a:prstGeom>
        </p:spPr>
        <p:txBody>
          <a:bodyPr wrap="square">
            <a:spAutoFit/>
          </a:bodyPr>
          <a:lstStyle/>
          <a:p>
            <a:pPr algn="r">
              <a:lnSpc>
                <a:spcPct val="107000"/>
              </a:lnSpc>
              <a:spcAft>
                <a:spcPts val="800"/>
              </a:spcAft>
            </a:pPr>
            <a:r>
              <a:rPr lang="en-GB" dirty="0">
                <a:solidFill>
                  <a:srgbClr val="535353"/>
                </a:solidFill>
                <a:latin typeface="Alte DIN 1451 Mittelschrift" panose="020B0603020202020204"/>
                <a:ea typeface="Calibri" panose="020F0502020204030204" pitchFamily="34" charset="0"/>
                <a:cs typeface="Times New Roman" panose="02020603050405020304" pitchFamily="18" charset="0"/>
              </a:rPr>
              <a:t>Hester Franks</a:t>
            </a:r>
            <a:endParaRPr lang="en-GB" sz="2800" dirty="0">
              <a:latin typeface="Alte DIN 1451 Mittelschrift" panose="020B0603020202020204"/>
              <a:ea typeface="Calibri" panose="020F0502020204030204" pitchFamily="34" charset="0"/>
              <a:cs typeface="Times New Roman" panose="02020603050405020304" pitchFamily="18" charset="0"/>
            </a:endParaRPr>
          </a:p>
          <a:p>
            <a:pPr algn="r">
              <a:lnSpc>
                <a:spcPct val="107000"/>
              </a:lnSpc>
              <a:spcAft>
                <a:spcPts val="800"/>
              </a:spcAft>
            </a:pPr>
            <a:r>
              <a:rPr lang="en-GB" dirty="0">
                <a:solidFill>
                  <a:srgbClr val="535353"/>
                </a:solidFill>
                <a:latin typeface="Alte DIN 1451 Mittelschrift" panose="020B0603020202020204"/>
                <a:ea typeface="Calibri" panose="020F0502020204030204" pitchFamily="34" charset="0"/>
                <a:cs typeface="Times New Roman" panose="02020603050405020304" pitchFamily="18" charset="0"/>
              </a:rPr>
              <a:t>Medical Oncology Trainee Nottingham</a:t>
            </a:r>
            <a:endParaRPr lang="en-GB" sz="2800" dirty="0">
              <a:effectLst/>
              <a:latin typeface="Alte DIN 1451 Mittelschrift" panose="020B0603020202020204"/>
              <a:ea typeface="Calibri" panose="020F0502020204030204" pitchFamily="34" charset="0"/>
              <a:cs typeface="Times New Roman" panose="02020603050405020304" pitchFamily="18" charset="0"/>
            </a:endParaRPr>
          </a:p>
        </p:txBody>
      </p:sp>
      <p:sp>
        <p:nvSpPr>
          <p:cNvPr id="18" name="Rectangle 17"/>
          <p:cNvSpPr/>
          <p:nvPr/>
        </p:nvSpPr>
        <p:spPr>
          <a:xfrm>
            <a:off x="6561758" y="4769848"/>
            <a:ext cx="3859987" cy="2387321"/>
          </a:xfrm>
          <a:prstGeom prst="rect">
            <a:avLst/>
          </a:prstGeom>
        </p:spPr>
        <p:txBody>
          <a:bodyPr wrap="square" lIns="16130" tIns="8065" rIns="16130" bIns="8065">
            <a:spAutoFit/>
          </a:bodyPr>
          <a:lstStyle/>
          <a:p>
            <a:pPr algn="ctr">
              <a:lnSpc>
                <a:spcPct val="107000"/>
              </a:lnSpc>
              <a:spcAft>
                <a:spcPts val="141"/>
              </a:spcAft>
            </a:pPr>
            <a:r>
              <a:rPr lang="en-GB" sz="2400" i="1" dirty="0">
                <a:latin typeface="Alte DIN 1451 Mittelschrift" panose="020B0603020202020204" pitchFamily="34" charset="0"/>
              </a:rPr>
              <a:t>Perfect balance of clinical and research interest. Epitomises bench to bedside care allowing the oncologist to be involved at every stage from the lab to the patient</a:t>
            </a:r>
          </a:p>
        </p:txBody>
      </p:sp>
      <p:sp>
        <p:nvSpPr>
          <p:cNvPr id="19" name="Rectangle 18"/>
          <p:cNvSpPr/>
          <p:nvPr/>
        </p:nvSpPr>
        <p:spPr>
          <a:xfrm>
            <a:off x="6007329" y="4341340"/>
            <a:ext cx="1204768" cy="1323439"/>
          </a:xfrm>
          <a:prstGeom prst="rect">
            <a:avLst/>
          </a:prstGeom>
        </p:spPr>
        <p:txBody>
          <a:bodyPr wrap="square">
            <a:spAutoFit/>
          </a:bodyPr>
          <a:lstStyle/>
          <a:p>
            <a:r>
              <a:rPr lang="en-GB" sz="8000" i="1" dirty="0">
                <a:latin typeface="Alte DIN 1451 Mittelschrift" panose="020B0603020202020204" pitchFamily="34" charset="0"/>
              </a:rPr>
              <a:t>“</a:t>
            </a:r>
            <a:endParaRPr lang="en-US" sz="8000" dirty="0"/>
          </a:p>
        </p:txBody>
      </p:sp>
      <p:sp>
        <p:nvSpPr>
          <p:cNvPr id="20" name="Rectangle 19"/>
          <p:cNvSpPr/>
          <p:nvPr/>
        </p:nvSpPr>
        <p:spPr>
          <a:xfrm>
            <a:off x="9597902" y="6602638"/>
            <a:ext cx="1204768" cy="1323439"/>
          </a:xfrm>
          <a:prstGeom prst="rect">
            <a:avLst/>
          </a:prstGeom>
        </p:spPr>
        <p:txBody>
          <a:bodyPr wrap="square">
            <a:spAutoFit/>
          </a:bodyPr>
          <a:lstStyle/>
          <a:p>
            <a:r>
              <a:rPr lang="en-GB" sz="8000" i="1" dirty="0">
                <a:latin typeface="Alte DIN 1451 Mittelschrift" panose="020B0603020202020204" pitchFamily="34" charset="0"/>
              </a:rPr>
              <a:t>”</a:t>
            </a:r>
            <a:endParaRPr lang="en-US" sz="8000" dirty="0"/>
          </a:p>
        </p:txBody>
      </p:sp>
      <p:pic>
        <p:nvPicPr>
          <p:cNvPr id="21" name="Picture 20"/>
          <p:cNvPicPr/>
          <p:nvPr/>
        </p:nvPicPr>
        <p:blipFill rotWithShape="1">
          <a:blip r:embed="rId4" cstate="print">
            <a:extLst>
              <a:ext uri="{28A0092B-C50C-407E-A947-70E740481C1C}">
                <a14:useLocalDpi xmlns:a14="http://schemas.microsoft.com/office/drawing/2010/main" val="0"/>
              </a:ext>
            </a:extLst>
          </a:blip>
          <a:srcRect t="12941" b="12488"/>
          <a:stretch/>
        </p:blipFill>
        <p:spPr bwMode="auto">
          <a:xfrm>
            <a:off x="4285656" y="5027156"/>
            <a:ext cx="1916726" cy="1872704"/>
          </a:xfrm>
          <a:prstGeom prst="rect">
            <a:avLst/>
          </a:prstGeom>
          <a:ln>
            <a:noFill/>
          </a:ln>
          <a:extLst>
            <a:ext uri="{53640926-AAD7-44D8-BBD7-CCE9431645EC}">
              <a14:shadowObscured xmlns:a14="http://schemas.microsoft.com/office/drawing/2010/main"/>
            </a:ext>
          </a:extLst>
        </p:spPr>
      </p:pic>
      <p:sp>
        <p:nvSpPr>
          <p:cNvPr id="22" name="Rectangle 21"/>
          <p:cNvSpPr/>
          <p:nvPr/>
        </p:nvSpPr>
        <p:spPr>
          <a:xfrm>
            <a:off x="3225800" y="6840459"/>
            <a:ext cx="4120675" cy="787652"/>
          </a:xfrm>
          <a:prstGeom prst="rect">
            <a:avLst/>
          </a:prstGeom>
        </p:spPr>
        <p:txBody>
          <a:bodyPr wrap="square">
            <a:spAutoFit/>
          </a:bodyPr>
          <a:lstStyle/>
          <a:p>
            <a:pPr algn="ctr">
              <a:lnSpc>
                <a:spcPct val="107000"/>
              </a:lnSpc>
              <a:spcAft>
                <a:spcPts val="800"/>
              </a:spcAft>
            </a:pPr>
            <a:r>
              <a:rPr lang="en-GB" dirty="0">
                <a:solidFill>
                  <a:srgbClr val="535353"/>
                </a:solidFill>
                <a:latin typeface="Alte DIN 1451 Mittelschrift" panose="020B0603020202020204"/>
                <a:ea typeface="Calibri" panose="020F0502020204030204" pitchFamily="34" charset="0"/>
                <a:cs typeface="Times New Roman" panose="02020603050405020304" pitchFamily="18" charset="0"/>
              </a:rPr>
              <a:t>Mark </a:t>
            </a:r>
            <a:r>
              <a:rPr lang="en-GB" dirty="0" err="1">
                <a:solidFill>
                  <a:srgbClr val="535353"/>
                </a:solidFill>
                <a:latin typeface="Alte DIN 1451 Mittelschrift" panose="020B0603020202020204"/>
                <a:ea typeface="Calibri" panose="020F0502020204030204" pitchFamily="34" charset="0"/>
                <a:cs typeface="Times New Roman" panose="02020603050405020304" pitchFamily="18" charset="0"/>
              </a:rPr>
              <a:t>Openhaw</a:t>
            </a:r>
            <a:endParaRPr lang="en-GB" sz="2800" dirty="0">
              <a:latin typeface="Alte DIN 1451 Mittelschrift" panose="020B0603020202020204"/>
              <a:ea typeface="Calibri" panose="020F0502020204030204" pitchFamily="34" charset="0"/>
              <a:cs typeface="Times New Roman" panose="02020603050405020304" pitchFamily="18" charset="0"/>
            </a:endParaRPr>
          </a:p>
          <a:p>
            <a:pPr algn="ctr">
              <a:lnSpc>
                <a:spcPct val="107000"/>
              </a:lnSpc>
              <a:spcAft>
                <a:spcPts val="800"/>
              </a:spcAft>
            </a:pPr>
            <a:r>
              <a:rPr lang="en-GB" dirty="0">
                <a:solidFill>
                  <a:srgbClr val="535353"/>
                </a:solidFill>
                <a:latin typeface="Alte DIN 1451 Mittelschrift" panose="020B0603020202020204"/>
                <a:ea typeface="Calibri" panose="020F0502020204030204" pitchFamily="34" charset="0"/>
                <a:cs typeface="Times New Roman" panose="02020603050405020304" pitchFamily="18" charset="0"/>
              </a:rPr>
              <a:t>Medical Oncology Trainee Leicester</a:t>
            </a:r>
            <a:endParaRPr lang="en-GB" sz="2800" dirty="0">
              <a:effectLst/>
              <a:latin typeface="Alte DIN 1451 Mittelschrift" panose="020B0603020202020204"/>
              <a:ea typeface="Calibri" panose="020F0502020204030204" pitchFamily="34" charset="0"/>
              <a:cs typeface="Times New Roman" panose="02020603050405020304" pitchFamily="18" charset="0"/>
            </a:endParaRPr>
          </a:p>
        </p:txBody>
      </p:sp>
      <p:sp>
        <p:nvSpPr>
          <p:cNvPr id="23"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3750607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ight Triangle 9"/>
          <p:cNvSpPr/>
          <p:nvPr/>
        </p:nvSpPr>
        <p:spPr>
          <a:xfrm>
            <a:off x="3339342" y="4291263"/>
            <a:ext cx="7099300" cy="929847"/>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4924425"/>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Exciting &amp; Bright Future</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b="1" dirty="0">
                <a:solidFill>
                  <a:srgbClr val="008BC3"/>
                </a:solidFill>
                <a:latin typeface="Alte DIN 1451 Mittelschrift" panose="020B0603020202020204" pitchFamily="34" charset="0"/>
              </a:rPr>
              <a:t>Targeted and immune therapies</a:t>
            </a: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Genetics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Survivorship</a:t>
            </a:r>
            <a:endParaRPr sz="3200" dirty="0">
              <a:solidFill>
                <a:srgbClr val="008BC3"/>
              </a:solidFill>
              <a:latin typeface="Alte DIN 1451 Mittelschrift" panose="020B0603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sp>
        <p:nvSpPr>
          <p:cNvPr id="6" name="AutoShape 2" descr="ESMO"/>
          <p:cNvSpPr>
            <a:spLocks noChangeAspect="1" noChangeArrowheads="1"/>
          </p:cNvSpPr>
          <p:nvPr/>
        </p:nvSpPr>
        <p:spPr bwMode="auto">
          <a:xfrm>
            <a:off x="-901700" y="-16802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p:cNvSpPr/>
          <p:nvPr/>
        </p:nvSpPr>
        <p:spPr>
          <a:xfrm>
            <a:off x="3509712" y="773782"/>
            <a:ext cx="4800600" cy="385619"/>
          </a:xfrm>
          <a:prstGeom prst="rect">
            <a:avLst/>
          </a:prstGeom>
        </p:spPr>
        <p:txBody>
          <a:bodyPr wrap="square" lIns="16130" tIns="8065" rIns="16130" bIns="8065">
            <a:spAutoFit/>
          </a:bodyPr>
          <a:lstStyle/>
          <a:p>
            <a:pPr algn="ctr"/>
            <a:r>
              <a:rPr lang="en-GB" sz="2400" i="1" dirty="0">
                <a:latin typeface="Alte DIN 1451 Mittelschrift" panose="020B0603020202020204" pitchFamily="34" charset="0"/>
              </a:rPr>
              <a:t>1 in 2 people are affected by cancer</a:t>
            </a:r>
            <a:endParaRPr lang="en-GB" sz="2400" dirty="0">
              <a:latin typeface="Alte DIN 1451 Mittelschrift" panose="020B0603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0330" t="9230" r="12231" b="3965"/>
          <a:stretch/>
        </p:blipFill>
        <p:spPr>
          <a:xfrm>
            <a:off x="4937986" y="1852863"/>
            <a:ext cx="1677956" cy="255285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9431" y="1852863"/>
            <a:ext cx="1933266" cy="2552851"/>
          </a:xfrm>
          <a:prstGeom prst="rect">
            <a:avLst/>
          </a:prstGeom>
        </p:spPr>
      </p:pic>
      <p:sp>
        <p:nvSpPr>
          <p:cNvPr id="25" name="Right Triangle 24"/>
          <p:cNvSpPr/>
          <p:nvPr/>
        </p:nvSpPr>
        <p:spPr>
          <a:xfrm rot="10800000">
            <a:off x="3186942" y="4275815"/>
            <a:ext cx="7099300" cy="929847"/>
          </a:xfrm>
          <a:prstGeom prst="rtTriangle">
            <a:avLst/>
          </a:prstGeom>
          <a:solidFill>
            <a:srgbClr val="004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854008" y="4010025"/>
            <a:ext cx="1674292"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3379614" y="3986463"/>
            <a:ext cx="1558371"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6311142" y="4260366"/>
            <a:ext cx="2971800" cy="609014"/>
          </a:xfrm>
          <a:prstGeom prst="rect">
            <a:avLst/>
          </a:prstGeom>
        </p:spPr>
        <p:txBody>
          <a:bodyPr wrap="square" lIns="16130" tIns="8065" rIns="16130" bIns="8065">
            <a:spAutoFit/>
          </a:bodyPr>
          <a:lstStyle/>
          <a:p>
            <a:pPr algn="ctr">
              <a:lnSpc>
                <a:spcPct val="107000"/>
              </a:lnSpc>
              <a:spcAft>
                <a:spcPts val="141"/>
              </a:spcAft>
            </a:pPr>
            <a:r>
              <a:rPr lang="en-GB" i="1" dirty="0">
                <a:solidFill>
                  <a:schemeClr val="bg1"/>
                </a:solidFill>
                <a:latin typeface="Alte DIN 1451 Mittelschrift" panose="020B0603020202020204" pitchFamily="34" charset="0"/>
              </a:rPr>
              <a:t>Precision Medicine &amp; Immuno-oncology</a:t>
            </a:r>
          </a:p>
        </p:txBody>
      </p:sp>
      <p:sp>
        <p:nvSpPr>
          <p:cNvPr id="28" name="Rectangle 27"/>
          <p:cNvSpPr/>
          <p:nvPr/>
        </p:nvSpPr>
        <p:spPr>
          <a:xfrm>
            <a:off x="4766245" y="4627545"/>
            <a:ext cx="1848679" cy="609014"/>
          </a:xfrm>
          <a:prstGeom prst="rect">
            <a:avLst/>
          </a:prstGeom>
        </p:spPr>
        <p:txBody>
          <a:bodyPr wrap="square" lIns="16130" tIns="8065" rIns="16130" bIns="8065">
            <a:spAutoFit/>
          </a:bodyPr>
          <a:lstStyle/>
          <a:p>
            <a:pPr algn="ctr">
              <a:lnSpc>
                <a:spcPct val="107000"/>
              </a:lnSpc>
              <a:spcAft>
                <a:spcPts val="141"/>
              </a:spcAft>
            </a:pPr>
            <a:r>
              <a:rPr lang="en-GB" i="1" dirty="0">
                <a:solidFill>
                  <a:schemeClr val="bg1"/>
                </a:solidFill>
                <a:latin typeface="Alte DIN 1451 Mittelschrift" panose="020B0603020202020204" pitchFamily="34" charset="0"/>
              </a:rPr>
              <a:t>Cytotoxic Chemotherapy</a:t>
            </a:r>
          </a:p>
        </p:txBody>
      </p:sp>
      <p:sp>
        <p:nvSpPr>
          <p:cNvPr id="29"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sp>
        <p:nvSpPr>
          <p:cNvPr id="31" name="Rectangle 30"/>
          <p:cNvSpPr/>
          <p:nvPr/>
        </p:nvSpPr>
        <p:spPr>
          <a:xfrm>
            <a:off x="4937985" y="5564319"/>
            <a:ext cx="3924712" cy="2412969"/>
          </a:xfrm>
          <a:prstGeom prst="rect">
            <a:avLst/>
          </a:prstGeom>
        </p:spPr>
        <p:txBody>
          <a:bodyPr wrap="square" lIns="16130" tIns="8065" rIns="16130" bIns="8065">
            <a:spAutoFit/>
          </a:bodyPr>
          <a:lstStyle/>
          <a:p>
            <a:pPr algn="ctr">
              <a:lnSpc>
                <a:spcPct val="107000"/>
              </a:lnSpc>
              <a:spcAft>
                <a:spcPts val="141"/>
              </a:spcAft>
            </a:pPr>
            <a:r>
              <a:rPr lang="en-GB" sz="2400" i="1" dirty="0">
                <a:latin typeface="Alte DIN 1451 Mittelschrift" panose="020B0603020202020204" pitchFamily="34" charset="0"/>
              </a:rPr>
              <a:t>Increasing our understanding of the pathology of cancer has lead to many new treatments now and in the future </a:t>
            </a:r>
          </a:p>
          <a:p>
            <a:pPr algn="ctr">
              <a:lnSpc>
                <a:spcPct val="107000"/>
              </a:lnSpc>
              <a:spcAft>
                <a:spcPts val="141"/>
              </a:spcAft>
            </a:pPr>
            <a:endParaRPr lang="en-GB" sz="2400" i="1" dirty="0">
              <a:latin typeface="Alte DIN 1451 Mittelschrift" panose="020B0603020202020204" pitchFamily="34" charset="0"/>
            </a:endParaRPr>
          </a:p>
          <a:p>
            <a:pPr algn="ctr">
              <a:lnSpc>
                <a:spcPct val="107000"/>
              </a:lnSpc>
              <a:spcAft>
                <a:spcPts val="141"/>
              </a:spcAft>
            </a:pPr>
            <a:endParaRPr lang="en-GB" sz="2400" i="1" dirty="0">
              <a:latin typeface="Alte DIN 1451 Mittelschrift" panose="020B0603020202020204" pitchFamily="34" charset="0"/>
            </a:endParaRPr>
          </a:p>
        </p:txBody>
      </p:sp>
      <p:sp>
        <p:nvSpPr>
          <p:cNvPr id="18"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84355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4924425"/>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Exciting &amp; Bright Future</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Targeted and immune therapies</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b="1" dirty="0">
                <a:solidFill>
                  <a:srgbClr val="008BC3"/>
                </a:solidFill>
                <a:latin typeface="Alte DIN 1451 Mittelschrift" panose="020B0603020202020204" pitchFamily="34" charset="0"/>
              </a:rPr>
              <a:t>Genetics</a:t>
            </a:r>
            <a:r>
              <a:rPr lang="en-GB" sz="3200" dirty="0">
                <a:solidFill>
                  <a:srgbClr val="008BC3"/>
                </a:solidFill>
                <a:latin typeface="Alte DIN 1451 Mittelschrift" panose="020B0603020202020204" pitchFamily="34" charset="0"/>
              </a:rPr>
              <a:t>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Survivorship</a:t>
            </a:r>
            <a:endParaRPr sz="3200" dirty="0">
              <a:solidFill>
                <a:srgbClr val="008BC3"/>
              </a:solidFill>
              <a:latin typeface="Alte DIN 1451 Mittelschrift" panose="020B0603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sp>
        <p:nvSpPr>
          <p:cNvPr id="6" name="AutoShape 2" descr="ESMO"/>
          <p:cNvSpPr>
            <a:spLocks noChangeAspect="1" noChangeArrowheads="1"/>
          </p:cNvSpPr>
          <p:nvPr/>
        </p:nvSpPr>
        <p:spPr bwMode="auto">
          <a:xfrm>
            <a:off x="-901700" y="-16802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23"/>
          <p:cNvSpPr/>
          <p:nvPr/>
        </p:nvSpPr>
        <p:spPr>
          <a:xfrm>
            <a:off x="3509712" y="1450925"/>
            <a:ext cx="6897912" cy="806632"/>
          </a:xfrm>
          <a:prstGeom prst="rect">
            <a:avLst/>
          </a:prstGeom>
        </p:spPr>
        <p:txBody>
          <a:bodyPr wrap="square" lIns="16130" tIns="8065" rIns="16130" bIns="8065">
            <a:spAutoFit/>
          </a:bodyPr>
          <a:lstStyle/>
          <a:p>
            <a:pPr algn="ctr">
              <a:lnSpc>
                <a:spcPct val="107000"/>
              </a:lnSpc>
              <a:spcAft>
                <a:spcPts val="141"/>
              </a:spcAft>
            </a:pPr>
            <a:r>
              <a:rPr lang="en-GB" sz="2400" i="1" dirty="0">
                <a:latin typeface="Alte DIN 1451 Mittelschrift" panose="020B0603020202020204" pitchFamily="34" charset="0"/>
              </a:rPr>
              <a:t>Understanding the genetic basis of cancer is revolutionising cancer care</a:t>
            </a:r>
          </a:p>
        </p:txBody>
      </p:sp>
      <p:sp>
        <p:nvSpPr>
          <p:cNvPr id="29"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sp>
        <p:nvSpPr>
          <p:cNvPr id="19" name="Rectangle 18"/>
          <p:cNvSpPr/>
          <p:nvPr/>
        </p:nvSpPr>
        <p:spPr>
          <a:xfrm>
            <a:off x="3509712" y="773782"/>
            <a:ext cx="4800600" cy="385619"/>
          </a:xfrm>
          <a:prstGeom prst="rect">
            <a:avLst/>
          </a:prstGeom>
        </p:spPr>
        <p:txBody>
          <a:bodyPr wrap="square" lIns="16130" tIns="8065" rIns="16130" bIns="8065">
            <a:spAutoFit/>
          </a:bodyPr>
          <a:lstStyle/>
          <a:p>
            <a:pPr algn="ctr"/>
            <a:r>
              <a:rPr lang="en-GB" sz="2400" i="1" dirty="0">
                <a:latin typeface="Alte DIN 1451 Mittelschrift" panose="020B0603020202020204" pitchFamily="34" charset="0"/>
              </a:rPr>
              <a:t>1 in 2 people are affected by cancer</a:t>
            </a:r>
            <a:endParaRPr lang="en-GB" sz="2400" dirty="0">
              <a:latin typeface="Alte DIN 1451 Mittelschrift" panose="020B0603020202020204" pitchFamily="34" charset="0"/>
            </a:endParaRPr>
          </a:p>
        </p:txBody>
      </p:sp>
      <p:pic>
        <p:nvPicPr>
          <p:cNvPr id="2050" name="Picture 2" descr="Image result for hise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9669" y="4627711"/>
            <a:ext cx="4420410" cy="34004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2799" y="2576108"/>
            <a:ext cx="2566427" cy="240811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5100" y="4173955"/>
            <a:ext cx="2403321" cy="3400425"/>
          </a:xfrm>
          <a:prstGeom prst="rect">
            <a:avLst/>
          </a:prstGeom>
        </p:spPr>
      </p:pic>
      <p:sp>
        <p:nvSpPr>
          <p:cNvPr id="16" name="Rectangle 15"/>
          <p:cNvSpPr/>
          <p:nvPr/>
        </p:nvSpPr>
        <p:spPr>
          <a:xfrm>
            <a:off x="6472770" y="2788803"/>
            <a:ext cx="3815604" cy="1201805"/>
          </a:xfrm>
          <a:prstGeom prst="rect">
            <a:avLst/>
          </a:prstGeom>
        </p:spPr>
        <p:txBody>
          <a:bodyPr wrap="square" lIns="16130" tIns="8065" rIns="16130" bIns="8065">
            <a:spAutoFit/>
          </a:bodyPr>
          <a:lstStyle/>
          <a:p>
            <a:pPr algn="ctr">
              <a:lnSpc>
                <a:spcPct val="107000"/>
              </a:lnSpc>
              <a:spcAft>
                <a:spcPts val="141"/>
              </a:spcAft>
            </a:pPr>
            <a:r>
              <a:rPr lang="en-GB" sz="2400" i="1" dirty="0">
                <a:latin typeface="Alte DIN 1451 Mittelschrift" panose="020B0603020202020204" pitchFamily="34" charset="0"/>
              </a:rPr>
              <a:t>This will become increasingly important for cancer prevention and treatment</a:t>
            </a:r>
          </a:p>
        </p:txBody>
      </p:sp>
      <p:sp>
        <p:nvSpPr>
          <p:cNvPr id="17"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950776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4924425"/>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Exciting &amp; Bright Future</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Targeted and immune therapies</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Genetics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b="1" dirty="0">
                <a:solidFill>
                  <a:srgbClr val="008BC3"/>
                </a:solidFill>
                <a:latin typeface="Alte DIN 1451 Mittelschrift" panose="020B0603020202020204" pitchFamily="34" charset="0"/>
              </a:rPr>
              <a:t>Survivorship</a:t>
            </a:r>
            <a:endParaRPr sz="3200" b="1" dirty="0">
              <a:solidFill>
                <a:srgbClr val="008BC3"/>
              </a:solidFill>
              <a:latin typeface="Alte DIN 1451 Mittelschrift" panose="020B0603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sp>
        <p:nvSpPr>
          <p:cNvPr id="6" name="AutoShape 2" descr="ESMO"/>
          <p:cNvSpPr>
            <a:spLocks noChangeAspect="1" noChangeArrowheads="1"/>
          </p:cNvSpPr>
          <p:nvPr/>
        </p:nvSpPr>
        <p:spPr bwMode="auto">
          <a:xfrm>
            <a:off x="-901700" y="-16802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23"/>
          <p:cNvSpPr/>
          <p:nvPr/>
        </p:nvSpPr>
        <p:spPr>
          <a:xfrm>
            <a:off x="3517415" y="1617556"/>
            <a:ext cx="6897912" cy="1596977"/>
          </a:xfrm>
          <a:prstGeom prst="rect">
            <a:avLst/>
          </a:prstGeom>
        </p:spPr>
        <p:txBody>
          <a:bodyPr wrap="square" lIns="16130" tIns="8065" rIns="16130" bIns="8065">
            <a:spAutoFit/>
          </a:bodyPr>
          <a:lstStyle/>
          <a:p>
            <a:pPr algn="ctr">
              <a:lnSpc>
                <a:spcPct val="107000"/>
              </a:lnSpc>
              <a:spcAft>
                <a:spcPts val="141"/>
              </a:spcAft>
            </a:pPr>
            <a:r>
              <a:rPr lang="en-GB" sz="2400" i="1" dirty="0">
                <a:latin typeface="Alte DIN 1451 Mittelschrift" panose="020B0603020202020204" pitchFamily="34" charset="0"/>
              </a:rPr>
              <a:t>As more people are living with and surviving cancer there is much research and innovation to address the physical and psychological needs in survivorship and managing the late effects of cancer treatments</a:t>
            </a:r>
          </a:p>
        </p:txBody>
      </p:sp>
      <p:sp>
        <p:nvSpPr>
          <p:cNvPr id="29"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sp>
        <p:nvSpPr>
          <p:cNvPr id="19" name="Rectangle 18"/>
          <p:cNvSpPr/>
          <p:nvPr/>
        </p:nvSpPr>
        <p:spPr>
          <a:xfrm>
            <a:off x="3509712" y="773782"/>
            <a:ext cx="4800600" cy="385619"/>
          </a:xfrm>
          <a:prstGeom prst="rect">
            <a:avLst/>
          </a:prstGeom>
        </p:spPr>
        <p:txBody>
          <a:bodyPr wrap="square" lIns="16130" tIns="8065" rIns="16130" bIns="8065">
            <a:spAutoFit/>
          </a:bodyPr>
          <a:lstStyle/>
          <a:p>
            <a:pPr algn="ctr"/>
            <a:r>
              <a:rPr lang="en-GB" sz="2400" i="1" dirty="0">
                <a:latin typeface="Alte DIN 1451 Mittelschrift" panose="020B0603020202020204" pitchFamily="34" charset="0"/>
              </a:rPr>
              <a:t>1 in 2 people are affected by cancer</a:t>
            </a:r>
            <a:endParaRPr lang="en-GB" sz="2400" dirty="0">
              <a:latin typeface="Alte DIN 1451 Mittelschrift" panose="020B0603020202020204" pitchFamily="34" charset="0"/>
            </a:endParaRPr>
          </a:p>
        </p:txBody>
      </p:sp>
      <p:pic>
        <p:nvPicPr>
          <p:cNvPr id="1026" name="Picture 2" descr="Image result for recovery package macmil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0074" y="3378562"/>
            <a:ext cx="3813326" cy="41849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by Lesley Martin 02 February 2016 Pictured is 36 year old Claire Ann McCallum from Mayfield, Edinburgh who has overcome breast cancer. ******** FREE FIRST USE ONLY ********** © Lesley Martin 2016 t: 07836745264 e: lesley@lesleymartin.co.uk"/>
          <p:cNvPicPr>
            <a:picLocks noChangeAspect="1" noChangeArrowheads="1"/>
          </p:cNvPicPr>
          <p:nvPr/>
        </p:nvPicPr>
        <p:blipFill rotWithShape="1">
          <a:blip r:embed="rId4">
            <a:extLst>
              <a:ext uri="{28A0092B-C50C-407E-A947-70E740481C1C}">
                <a14:useLocalDpi xmlns:a14="http://schemas.microsoft.com/office/drawing/2010/main" val="0"/>
              </a:ext>
            </a:extLst>
          </a:blip>
          <a:srcRect l="16885" r="15845"/>
          <a:stretch/>
        </p:blipFill>
        <p:spPr bwMode="auto">
          <a:xfrm>
            <a:off x="3774660" y="3672688"/>
            <a:ext cx="3200400" cy="303847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774660" y="6812479"/>
            <a:ext cx="4800600" cy="231731"/>
          </a:xfrm>
          <a:prstGeom prst="rect">
            <a:avLst/>
          </a:prstGeom>
        </p:spPr>
        <p:txBody>
          <a:bodyPr wrap="square" lIns="16130" tIns="8065" rIns="16130" bIns="8065">
            <a:spAutoFit/>
          </a:bodyPr>
          <a:lstStyle/>
          <a:p>
            <a:r>
              <a:rPr lang="en-GB" sz="1400" i="1" dirty="0">
                <a:latin typeface="Alte DIN 1451 Mittelschrift" panose="020B0603020202020204" pitchFamily="34" charset="0"/>
              </a:rPr>
              <a:t>Paisley .org.uk, Picture by Lesley Martin</a:t>
            </a:r>
            <a:endParaRPr lang="en-GB" sz="1400" dirty="0">
              <a:latin typeface="Alte DIN 1451 Mittelschrift" panose="020B0603020202020204" pitchFamily="34" charset="0"/>
            </a:endParaRPr>
          </a:p>
        </p:txBody>
      </p:sp>
      <p:sp>
        <p:nvSpPr>
          <p:cNvPr id="13"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3916059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2954655"/>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Keep up to date</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i="1" dirty="0">
                <a:solidFill>
                  <a:srgbClr val="008BC3"/>
                </a:solidFill>
                <a:latin typeface="Alte DIN 1451 Mittelschrift" panose="020B0603020202020204" pitchFamily="34" charset="0"/>
              </a:rPr>
              <a:t>Twitter</a:t>
            </a:r>
            <a:br>
              <a:rPr lang="en-GB" sz="3200" i="1" dirty="0">
                <a:solidFill>
                  <a:srgbClr val="008BC3"/>
                </a:solidFill>
                <a:latin typeface="Alte DIN 1451 Mittelschrift" panose="020B0603020202020204" pitchFamily="34" charset="0"/>
              </a:rPr>
            </a:br>
            <a:r>
              <a:rPr lang="en-GB" sz="3200" i="1" dirty="0">
                <a:solidFill>
                  <a:srgbClr val="008BC3"/>
                </a:solidFill>
                <a:latin typeface="Alte DIN 1451 Mittelschrift" panose="020B0603020202020204" pitchFamily="34" charset="0"/>
              </a:rPr>
              <a:t/>
            </a:r>
            <a:br>
              <a:rPr lang="en-GB" sz="3200" i="1" dirty="0">
                <a:solidFill>
                  <a:srgbClr val="008BC3"/>
                </a:solidFill>
                <a:latin typeface="Alte DIN 1451 Mittelschrift" panose="020B0603020202020204" pitchFamily="34" charset="0"/>
              </a:rPr>
            </a:br>
            <a:r>
              <a:rPr lang="en-GB" sz="3200" i="1" dirty="0">
                <a:solidFill>
                  <a:srgbClr val="008BC3"/>
                </a:solidFill>
                <a:latin typeface="Alte DIN 1451 Mittelschrift" panose="020B0603020202020204" pitchFamily="34" charset="0"/>
              </a:rPr>
              <a:t>Website</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pic>
        <p:nvPicPr>
          <p:cNvPr id="7" name="Picture 6"/>
          <p:cNvPicPr>
            <a:picLocks noChangeAspect="1"/>
          </p:cNvPicPr>
          <p:nvPr/>
        </p:nvPicPr>
        <p:blipFill rotWithShape="1">
          <a:blip r:embed="rId3"/>
          <a:srcRect t="12272" b="6907"/>
          <a:stretch/>
        </p:blipFill>
        <p:spPr>
          <a:xfrm>
            <a:off x="3371850" y="276225"/>
            <a:ext cx="7281448" cy="3308672"/>
          </a:xfrm>
          <a:prstGeom prst="rect">
            <a:avLst/>
          </a:prstGeom>
        </p:spPr>
      </p:pic>
      <p:pic>
        <p:nvPicPr>
          <p:cNvPr id="16" name="Picture 15"/>
          <p:cNvPicPr>
            <a:picLocks noChangeAspect="1"/>
          </p:cNvPicPr>
          <p:nvPr/>
        </p:nvPicPr>
        <p:blipFill rotWithShape="1">
          <a:blip r:embed="rId4"/>
          <a:srcRect t="19668" b="6907"/>
          <a:stretch/>
        </p:blipFill>
        <p:spPr>
          <a:xfrm>
            <a:off x="3388295" y="4050271"/>
            <a:ext cx="7265003" cy="2999062"/>
          </a:xfrm>
          <a:prstGeom prst="rect">
            <a:avLst/>
          </a:prstGeom>
        </p:spPr>
      </p:pic>
      <p:sp>
        <p:nvSpPr>
          <p:cNvPr id="9"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1927562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984885"/>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Find out more:</a:t>
            </a:r>
            <a:br>
              <a:rPr lang="en-GB" sz="3200" dirty="0">
                <a:solidFill>
                  <a:srgbClr val="008BC3"/>
                </a:solidFill>
                <a:latin typeface="Alte DIN 1451 Mittelschrift" panose="020B0603020202020204" pitchFamily="34" charset="0"/>
              </a:rPr>
            </a:b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sp>
        <p:nvSpPr>
          <p:cNvPr id="6" name="AutoShape 2" descr="ESM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3594100" y="5229225"/>
            <a:ext cx="7201837" cy="2177491"/>
          </a:xfrm>
          <a:prstGeom prst="rect">
            <a:avLst/>
          </a:prstGeom>
        </p:spPr>
        <p:txBody>
          <a:bodyPr wrap="square" lIns="22833" tIns="11416" rIns="22833" bIns="11416">
            <a:spAutoFit/>
          </a:bodyPr>
          <a:lstStyle/>
          <a:p>
            <a:r>
              <a:rPr lang="en-GB" sz="2000" b="1" dirty="0">
                <a:latin typeface="Alte DIN 1451 Mittelschrift" panose="020B0603020202020204" pitchFamily="34" charset="0"/>
              </a:rPr>
              <a:t>theacp.org.uk </a:t>
            </a:r>
            <a:r>
              <a:rPr lang="en-GB" sz="2000" dirty="0">
                <a:latin typeface="Alte DIN 1451 Mittelschrift" panose="020B0603020202020204" pitchFamily="34" charset="0"/>
              </a:rPr>
              <a:t> - Further information and updates on prizes</a:t>
            </a:r>
            <a:endParaRPr lang="en-GB" sz="2000" b="1" dirty="0">
              <a:latin typeface="Alte DIN 1451 Mittelschrift" panose="020B0603020202020204" pitchFamily="34" charset="0"/>
            </a:endParaRPr>
          </a:p>
          <a:p>
            <a:endParaRPr lang="en-GB" sz="2000" b="1" dirty="0">
              <a:latin typeface="Alte DIN 1451 Mittelschrift" panose="020B0603020202020204" pitchFamily="34" charset="0"/>
            </a:endParaRPr>
          </a:p>
          <a:p>
            <a:r>
              <a:rPr lang="en-GB" sz="2000" b="1" dirty="0">
                <a:latin typeface="Alte DIN 1451 Mittelschrift" panose="020B0603020202020204" pitchFamily="34" charset="0"/>
              </a:rPr>
              <a:t>rcplondon.ac.uk: </a:t>
            </a:r>
            <a:r>
              <a:rPr lang="en-GB" sz="2000" dirty="0">
                <a:latin typeface="Alte DIN 1451 Mittelschrift" panose="020B0603020202020204" pitchFamily="34" charset="0"/>
              </a:rPr>
              <a:t>search ‘Spotlight Medical Oncology’</a:t>
            </a:r>
          </a:p>
          <a:p>
            <a:endParaRPr lang="en-GB" sz="2000" b="1" dirty="0">
              <a:latin typeface="Alte DIN 1451 Mittelschrift" panose="020B0603020202020204" pitchFamily="34" charset="0"/>
            </a:endParaRPr>
          </a:p>
          <a:p>
            <a:r>
              <a:rPr lang="en-GB" sz="2000" b="1" dirty="0">
                <a:latin typeface="Alte DIN 1451 Mittelschrift" panose="020B0603020202020204" pitchFamily="34" charset="0"/>
              </a:rPr>
              <a:t>Training pathway: </a:t>
            </a:r>
            <a:r>
              <a:rPr lang="en-GB" sz="2000" i="1" dirty="0">
                <a:latin typeface="Alte DIN 1451 Mittelschrift" panose="020B0603020202020204" pitchFamily="34" charset="0"/>
              </a:rPr>
              <a:t>jrcptb.org.uk/specialties/medical-oncology</a:t>
            </a:r>
            <a:r>
              <a:rPr lang="en-GB" sz="2000" dirty="0">
                <a:latin typeface="Alte DIN 1451 Mittelschrift" panose="020B0603020202020204" pitchFamily="34" charset="0"/>
              </a:rPr>
              <a:t> </a:t>
            </a:r>
          </a:p>
          <a:p>
            <a:endParaRPr lang="en-GB" sz="2000" b="1" dirty="0">
              <a:latin typeface="Alte DIN 1451 Mittelschrift" panose="020B0603020202020204" pitchFamily="34" charset="0"/>
            </a:endParaRPr>
          </a:p>
          <a:p>
            <a:r>
              <a:rPr lang="en-GB" sz="2000" b="1" dirty="0">
                <a:latin typeface="Alte DIN 1451 Mittelschrift" panose="020B0603020202020204" pitchFamily="34" charset="0"/>
              </a:rPr>
              <a:t>Recruitment: </a:t>
            </a:r>
            <a:r>
              <a:rPr lang="en-GB" sz="2000" i="1" dirty="0">
                <a:latin typeface="Alte DIN 1451 Mittelschrift" panose="020B0603020202020204" pitchFamily="34" charset="0"/>
              </a:rPr>
              <a:t>st3recruitment.org.uk/specialties/medical-oncology</a:t>
            </a:r>
            <a:r>
              <a:rPr lang="en-GB" sz="2000" dirty="0">
                <a:latin typeface="Alte DIN 1451 Mittelschrift" panose="020B0603020202020204" pitchFamily="34" charset="0"/>
              </a:rPr>
              <a:t> </a:t>
            </a:r>
          </a:p>
        </p:txBody>
      </p:sp>
      <p:sp>
        <p:nvSpPr>
          <p:cNvPr id="12" name="Rectangle 11"/>
          <p:cNvSpPr/>
          <p:nvPr/>
        </p:nvSpPr>
        <p:spPr>
          <a:xfrm>
            <a:off x="3527425" y="1184140"/>
            <a:ext cx="6897426" cy="3716374"/>
          </a:xfrm>
          <a:prstGeom prst="rect">
            <a:avLst/>
          </a:prstGeom>
        </p:spPr>
        <p:txBody>
          <a:bodyPr wrap="square" lIns="22833" tIns="11416" rIns="22833" bIns="11416">
            <a:spAutoFit/>
          </a:bodyPr>
          <a:lstStyle/>
          <a:p>
            <a:pPr algn="ctr"/>
            <a:r>
              <a:rPr lang="en-GB" sz="2400" b="1" dirty="0">
                <a:latin typeface="Alte DIN 1451 Mittelschrift" panose="020B0603020202020204" pitchFamily="34" charset="0"/>
              </a:rPr>
              <a:t>Please just ask!</a:t>
            </a:r>
          </a:p>
          <a:p>
            <a:endParaRPr lang="en-GB" sz="2400" b="1" dirty="0">
              <a:latin typeface="Alte DIN 1451 Mittelschrift" panose="020B0603020202020204" pitchFamily="34" charset="0"/>
            </a:endParaRPr>
          </a:p>
          <a:p>
            <a:pPr algn="ctr"/>
            <a:r>
              <a:rPr lang="en-GB" sz="2400" b="1" dirty="0">
                <a:latin typeface="Alte DIN 1451 Mittelschrift" panose="020B0603020202020204" pitchFamily="34" charset="0"/>
              </a:rPr>
              <a:t>Consider taster weeks</a:t>
            </a:r>
          </a:p>
          <a:p>
            <a:pPr marL="457200" indent="-457200">
              <a:buAutoNum type="arabicPeriod"/>
            </a:pPr>
            <a:endParaRPr lang="en-GB" sz="2400" b="1" dirty="0">
              <a:latin typeface="Alte DIN 1451 Mittelschrift" panose="020B0603020202020204" pitchFamily="34" charset="0"/>
            </a:endParaRPr>
          </a:p>
          <a:p>
            <a:pPr algn="ctr"/>
            <a:r>
              <a:rPr lang="en-GB" sz="2400" b="1" dirty="0">
                <a:latin typeface="Alte DIN 1451 Mittelschrift" panose="020B0603020202020204" pitchFamily="34" charset="0"/>
              </a:rPr>
              <a:t>Get Involved – attend conferences, outpatients, taster weeks</a:t>
            </a:r>
          </a:p>
          <a:p>
            <a:endParaRPr lang="en-GB" sz="2400" b="1" dirty="0">
              <a:latin typeface="Alte DIN 1451 Mittelschrift" panose="020B0603020202020204" pitchFamily="34" charset="0"/>
            </a:endParaRPr>
          </a:p>
          <a:p>
            <a:pPr algn="ctr"/>
            <a:r>
              <a:rPr lang="en-GB" sz="2400" b="1" dirty="0">
                <a:latin typeface="Alte DIN 1451 Mittelschrift" panose="020B0603020202020204" pitchFamily="34" charset="0"/>
              </a:rPr>
              <a:t>We are always keen to meet with trainees thinking about medical oncology - we’re friendly and approachable!</a:t>
            </a:r>
            <a:endParaRPr lang="en-GB" sz="2400" dirty="0">
              <a:latin typeface="Alte DIN 1451 Mittelschrift" panose="020B0603020202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63" y="1752846"/>
            <a:ext cx="3162723" cy="4214966"/>
          </a:xfrm>
          <a:prstGeom prst="rect">
            <a:avLst/>
          </a:prstGeom>
        </p:spPr>
      </p:pic>
      <p:sp>
        <p:nvSpPr>
          <p:cNvPr id="16"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337946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3939540"/>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Increasing incidence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Increasing survival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Increasingly complex</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pic>
        <p:nvPicPr>
          <p:cNvPr id="9"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2246" y="1023013"/>
            <a:ext cx="21463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700" y="3747272"/>
            <a:ext cx="5743905" cy="371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6177" y="423719"/>
            <a:ext cx="5845865" cy="37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1704663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2462213"/>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What is Medical Oncology and what makes it great?</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sp>
        <p:nvSpPr>
          <p:cNvPr id="6" name="AutoShape 2" descr="ESM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399" y="571907"/>
            <a:ext cx="6960713" cy="68974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sp>
        <p:nvSpPr>
          <p:cNvPr id="9"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4130322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2700" y="4568046"/>
            <a:ext cx="2790825" cy="2790825"/>
          </a:xfrm>
          <a:prstGeom prst="rect">
            <a:avLst/>
          </a:prstGeom>
        </p:spPr>
      </p:pic>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88900" y="546591"/>
            <a:ext cx="3371850" cy="5416868"/>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   MDT approach</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Clinical Oncology</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Surgeons</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Palliative Care</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Medical Specialties</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Radiologists</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pic>
        <p:nvPicPr>
          <p:cNvPr id="1026" name="Picture 2" descr="Image result for IM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0443" y="315189"/>
            <a:ext cx="4457700" cy="29241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8426013" y="1688179"/>
            <a:ext cx="2571750" cy="1781175"/>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3229" y="2867834"/>
            <a:ext cx="3033820" cy="3095625"/>
          </a:xfrm>
          <a:prstGeom prst="rect">
            <a:avLst/>
          </a:prstGeom>
        </p:spPr>
      </p:pic>
      <p:pic>
        <p:nvPicPr>
          <p:cNvPr id="6" name="Picture 5"/>
          <p:cNvPicPr>
            <a:picLocks noChangeAspect="1"/>
          </p:cNvPicPr>
          <p:nvPr/>
        </p:nvPicPr>
        <p:blipFill>
          <a:blip r:embed="rId8"/>
          <a:stretch>
            <a:fillRect/>
          </a:stretch>
        </p:blipFill>
        <p:spPr>
          <a:xfrm>
            <a:off x="7610139" y="5048250"/>
            <a:ext cx="4724400" cy="2514600"/>
          </a:xfrm>
          <a:prstGeom prst="rect">
            <a:avLst/>
          </a:prstGeom>
        </p:spPr>
      </p:pic>
      <p:sp>
        <p:nvSpPr>
          <p:cNvPr id="12"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3959121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9" y="546591"/>
            <a:ext cx="2785176" cy="1477328"/>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Academic Career Opportunities</a:t>
            </a: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sp>
        <p:nvSpPr>
          <p:cNvPr id="12" name="Rectangle 11"/>
          <p:cNvSpPr/>
          <p:nvPr/>
        </p:nvSpPr>
        <p:spPr>
          <a:xfrm>
            <a:off x="3371850" y="4337559"/>
            <a:ext cx="7321550" cy="2369817"/>
          </a:xfrm>
          <a:prstGeom prst="rect">
            <a:avLst/>
          </a:prstGeom>
        </p:spPr>
        <p:txBody>
          <a:bodyPr wrap="square" lIns="16130" tIns="8065" rIns="16130" bIns="8065">
            <a:spAutoFit/>
          </a:bodyPr>
          <a:lstStyle/>
          <a:p>
            <a:pPr algn="ctr">
              <a:lnSpc>
                <a:spcPct val="107000"/>
              </a:lnSpc>
            </a:pPr>
            <a:r>
              <a:rPr lang="en-GB" sz="2400" i="1" dirty="0">
                <a:latin typeface="Alte DIN 1451 Mittelschrift" panose="020B0603020202020204" pitchFamily="34" charset="0"/>
                <a:ea typeface="Calibri" panose="020F0502020204030204" pitchFamily="34" charset="0"/>
                <a:cs typeface="Times New Roman" panose="02020603050405020304" pitchFamily="18" charset="0"/>
              </a:rPr>
              <a:t>I love medical oncology because it is a particularly exciting time with the expansion of targeted and immunotherapies. We have the opportunity to use these cutting edge treatments for patient benefit. There have been dramatic improvements in treatment and I'm excited to see that continuing</a:t>
            </a:r>
          </a:p>
        </p:txBody>
      </p:sp>
      <p:sp>
        <p:nvSpPr>
          <p:cNvPr id="13" name="Rectangle 12"/>
          <p:cNvSpPr/>
          <p:nvPr/>
        </p:nvSpPr>
        <p:spPr>
          <a:xfrm>
            <a:off x="3170676" y="3727950"/>
            <a:ext cx="1013798" cy="1446550"/>
          </a:xfrm>
          <a:prstGeom prst="rect">
            <a:avLst/>
          </a:prstGeom>
        </p:spPr>
        <p:txBody>
          <a:bodyPr wrap="square">
            <a:spAutoFit/>
          </a:bodyPr>
          <a:lstStyle/>
          <a:p>
            <a:r>
              <a:rPr lang="en-GB" sz="8800" i="1" dirty="0">
                <a:latin typeface="Alte DIN 1451 Mittelschrift" panose="020B0603020202020204" pitchFamily="34" charset="0"/>
              </a:rPr>
              <a:t>“</a:t>
            </a:r>
            <a:endParaRPr lang="en-US" sz="8800" dirty="0"/>
          </a:p>
        </p:txBody>
      </p:sp>
      <p:sp>
        <p:nvSpPr>
          <p:cNvPr id="16" name="Rectangle 15"/>
          <p:cNvSpPr/>
          <p:nvPr/>
        </p:nvSpPr>
        <p:spPr>
          <a:xfrm>
            <a:off x="9855376" y="6410574"/>
            <a:ext cx="1013798" cy="1446550"/>
          </a:xfrm>
          <a:prstGeom prst="rect">
            <a:avLst/>
          </a:prstGeom>
        </p:spPr>
        <p:txBody>
          <a:bodyPr wrap="square">
            <a:spAutoFit/>
          </a:bodyPr>
          <a:lstStyle/>
          <a:p>
            <a:r>
              <a:rPr lang="en-GB" sz="8800" i="1" dirty="0">
                <a:latin typeface="Alte DIN 1451 Mittelschrift" panose="020B0603020202020204" pitchFamily="34" charset="0"/>
              </a:rPr>
              <a:t>”</a:t>
            </a:r>
            <a:endParaRPr lang="en-US" sz="8800" dirty="0"/>
          </a:p>
        </p:txBody>
      </p:sp>
      <p:pic>
        <p:nvPicPr>
          <p:cNvPr id="17" name="Picture 16" descr="Eileen Parkes"/>
          <p:cNvPicPr/>
          <p:nvPr/>
        </p:nvPicPr>
        <p:blipFill>
          <a:blip r:embed="rId4">
            <a:extLst>
              <a:ext uri="{28A0092B-C50C-407E-A947-70E740481C1C}">
                <a14:useLocalDpi xmlns:a14="http://schemas.microsoft.com/office/drawing/2010/main" val="0"/>
              </a:ext>
            </a:extLst>
          </a:blip>
          <a:srcRect/>
          <a:stretch>
            <a:fillRect/>
          </a:stretch>
        </p:blipFill>
        <p:spPr bwMode="auto">
          <a:xfrm>
            <a:off x="4183655" y="353685"/>
            <a:ext cx="3679069" cy="3679069"/>
          </a:xfrm>
          <a:prstGeom prst="rect">
            <a:avLst/>
          </a:prstGeom>
          <a:noFill/>
          <a:ln>
            <a:noFill/>
          </a:ln>
        </p:spPr>
      </p:pic>
      <p:sp>
        <p:nvSpPr>
          <p:cNvPr id="6" name="Rectangle 5"/>
          <p:cNvSpPr/>
          <p:nvPr/>
        </p:nvSpPr>
        <p:spPr>
          <a:xfrm>
            <a:off x="7862724" y="2652376"/>
            <a:ext cx="2830676" cy="1380378"/>
          </a:xfrm>
          <a:prstGeom prst="rect">
            <a:avLst/>
          </a:prstGeom>
        </p:spPr>
        <p:txBody>
          <a:bodyPr wrap="square">
            <a:spAutoFit/>
          </a:bodyPr>
          <a:lstStyle/>
          <a:p>
            <a:pPr algn="ctr">
              <a:lnSpc>
                <a:spcPct val="107000"/>
              </a:lnSpc>
              <a:spcAft>
                <a:spcPts val="800"/>
              </a:spcAft>
            </a:pPr>
            <a:r>
              <a:rPr lang="en-GB" dirty="0">
                <a:solidFill>
                  <a:srgbClr val="535353"/>
                </a:solidFill>
                <a:latin typeface="Alte DIN 1451 Mittelschrift" panose="020B0603020202020204"/>
                <a:ea typeface="Calibri" panose="020F0502020204030204" pitchFamily="34" charset="0"/>
                <a:cs typeface="Times New Roman" panose="02020603050405020304" pitchFamily="18" charset="0"/>
              </a:rPr>
              <a:t>Eileen Parkes</a:t>
            </a:r>
            <a:endParaRPr lang="en-GB" sz="2800" dirty="0">
              <a:latin typeface="Alte DIN 1451 Mittelschrift" panose="020B0603020202020204"/>
              <a:ea typeface="Calibri" panose="020F0502020204030204" pitchFamily="34" charset="0"/>
              <a:cs typeface="Times New Roman" panose="02020603050405020304" pitchFamily="18" charset="0"/>
            </a:endParaRPr>
          </a:p>
          <a:p>
            <a:pPr algn="ctr">
              <a:lnSpc>
                <a:spcPct val="107000"/>
              </a:lnSpc>
              <a:spcAft>
                <a:spcPts val="800"/>
              </a:spcAft>
            </a:pPr>
            <a:r>
              <a:rPr lang="en-GB" dirty="0">
                <a:solidFill>
                  <a:srgbClr val="535353"/>
                </a:solidFill>
                <a:latin typeface="Alte DIN 1451 Mittelschrift" panose="020B0603020202020204"/>
                <a:ea typeface="Calibri" panose="020F0502020204030204" pitchFamily="34" charset="0"/>
                <a:cs typeface="Times New Roman" panose="02020603050405020304" pitchFamily="18" charset="0"/>
              </a:rPr>
              <a:t>Academic Clinical Lecturer and Medical Oncology Trainee,  Belfast</a:t>
            </a:r>
            <a:endParaRPr lang="en-GB" sz="2800" dirty="0">
              <a:latin typeface="Alte DIN 1451 Mittelschrift" panose="020B0603020202020204"/>
              <a:ea typeface="Calibri" panose="020F0502020204030204" pitchFamily="34" charset="0"/>
              <a:cs typeface="Times New Roman" panose="02020603050405020304" pitchFamily="18" charset="0"/>
            </a:endParaRPr>
          </a:p>
        </p:txBody>
      </p:sp>
      <p:sp>
        <p:nvSpPr>
          <p:cNvPr id="18"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4076233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8" y="546591"/>
            <a:ext cx="3008351" cy="2954655"/>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Exciting new  Treatments:</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 Targeted therapies</a:t>
            </a:r>
            <a:br>
              <a:rPr lang="en-GB" sz="3200" dirty="0">
                <a:solidFill>
                  <a:srgbClr val="008BC3"/>
                </a:solidFill>
                <a:latin typeface="Alte DIN 1451 Mittelschrift" panose="020B0603020202020204" pitchFamily="34" charset="0"/>
              </a:rPr>
            </a:b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3516" y="4293246"/>
            <a:ext cx="5759884" cy="326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140" y="4359390"/>
            <a:ext cx="2555875" cy="395287"/>
          </a:xfrm>
          <a:prstGeom prst="rect">
            <a:avLst/>
          </a:prstGeom>
          <a:solidFill>
            <a:schemeClr val="tx1"/>
          </a:solidFill>
          <a:ln>
            <a:noFill/>
          </a:ln>
          <a:effectLst/>
        </p:spPr>
      </p:pic>
      <p:sp>
        <p:nvSpPr>
          <p:cNvPr id="11" name="Rectangle 2"/>
          <p:cNvSpPr txBox="1">
            <a:spLocks noChangeArrowheads="1"/>
          </p:cNvSpPr>
          <p:nvPr/>
        </p:nvSpPr>
        <p:spPr bwMode="auto">
          <a:xfrm>
            <a:off x="3536949" y="6319573"/>
            <a:ext cx="1389033" cy="7297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3607" rIns="0" bIns="0" numCol="1" anchor="ctr" anchorCtr="0" compatLnSpc="1">
            <a:prstTxWarp prst="textNoShape">
              <a:avLst/>
            </a:prstTxWarp>
          </a:bodyPr>
          <a:lstStyle>
            <a:lvl1pPr>
              <a:defRPr>
                <a:latin typeface="+mj-lt"/>
                <a:ea typeface="+mj-ea"/>
                <a:cs typeface="+mj-cs"/>
              </a:defRPr>
            </a:lvl1pPr>
          </a:lstStyle>
          <a:p>
            <a:pPr algn="r">
              <a:tabLst>
                <a:tab pos="723900" algn="l"/>
                <a:tab pos="1447800" algn="l"/>
                <a:tab pos="2171700" algn="l"/>
                <a:tab pos="2895600" algn="l"/>
                <a:tab pos="3619500" algn="l"/>
                <a:tab pos="4343400" algn="l"/>
                <a:tab pos="5067300" algn="l"/>
                <a:tab pos="5791200" algn="l"/>
                <a:tab pos="6515100" algn="l"/>
              </a:tabLst>
            </a:pPr>
            <a:r>
              <a:rPr lang="en-US" altLang="en-US" sz="1200" b="1" kern="0" dirty="0" err="1">
                <a:solidFill>
                  <a:sysClr val="windowText" lastClr="000000"/>
                </a:solidFill>
                <a:cs typeface="Arial Unicode MS" panose="020B0604020202020204" pitchFamily="34" charset="-128"/>
              </a:rPr>
              <a:t>Sosman</a:t>
            </a:r>
            <a:r>
              <a:rPr lang="en-US" altLang="en-US" sz="1200" b="1" kern="0" dirty="0">
                <a:solidFill>
                  <a:sysClr val="windowText" lastClr="000000"/>
                </a:solidFill>
                <a:cs typeface="Arial Unicode MS" panose="020B0604020202020204" pitchFamily="34" charset="-128"/>
              </a:rPr>
              <a:t> JA et al. N </a:t>
            </a:r>
            <a:r>
              <a:rPr lang="en-US" altLang="en-US" sz="1200" b="1" kern="0" dirty="0" err="1">
                <a:solidFill>
                  <a:sysClr val="windowText" lastClr="000000"/>
                </a:solidFill>
                <a:cs typeface="Arial Unicode MS" panose="020B0604020202020204" pitchFamily="34" charset="-128"/>
              </a:rPr>
              <a:t>Engl</a:t>
            </a:r>
            <a:r>
              <a:rPr lang="en-US" altLang="en-US" sz="1200" b="1" kern="0" dirty="0">
                <a:solidFill>
                  <a:sysClr val="windowText" lastClr="000000"/>
                </a:solidFill>
                <a:cs typeface="Arial Unicode MS" panose="020B0604020202020204" pitchFamily="34" charset="-128"/>
              </a:rPr>
              <a:t> J Med 2012;366:707-714.</a:t>
            </a:r>
          </a:p>
        </p:txBody>
      </p:sp>
      <p:pic>
        <p:nvPicPr>
          <p:cNvPr id="13" name="Picture 12"/>
          <p:cNvPicPr>
            <a:picLocks noChangeAspect="1"/>
          </p:cNvPicPr>
          <p:nvPr/>
        </p:nvPicPr>
        <p:blipFill>
          <a:blip r:embed="rId6"/>
          <a:stretch>
            <a:fillRect/>
          </a:stretch>
        </p:blipFill>
        <p:spPr>
          <a:xfrm>
            <a:off x="3461933" y="280706"/>
            <a:ext cx="4989686" cy="3697692"/>
          </a:xfrm>
          <a:prstGeom prst="rect">
            <a:avLst/>
          </a:prstGeom>
        </p:spPr>
      </p:pic>
      <p:sp>
        <p:nvSpPr>
          <p:cNvPr id="16" name="Rectangle 15"/>
          <p:cNvSpPr/>
          <p:nvPr/>
        </p:nvSpPr>
        <p:spPr>
          <a:xfrm>
            <a:off x="6795162" y="162944"/>
            <a:ext cx="1675737" cy="2018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upload.wikimedia.org/wikipedia/commons/e/e6/3OG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1007" y="2326453"/>
            <a:ext cx="2560051" cy="192003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416544" y="1185922"/>
            <a:ext cx="2492756" cy="1877437"/>
          </a:xfrm>
          <a:prstGeom prst="rect">
            <a:avLst/>
          </a:prstGeom>
        </p:spPr>
        <p:txBody>
          <a:bodyPr wrap="square">
            <a:spAutoFit/>
          </a:bodyPr>
          <a:lstStyle/>
          <a:p>
            <a:pPr marL="12700"/>
            <a:r>
              <a:rPr lang="en-GB" sz="2800" dirty="0" err="1" smtClean="0">
                <a:solidFill>
                  <a:srgbClr val="2B2A29"/>
                </a:solidFill>
                <a:latin typeface="Alte DIN 1451 Mittelschrift" panose="020B0603020202020204" pitchFamily="34" charset="0"/>
                <a:cs typeface="Trebuchet MS"/>
              </a:rPr>
              <a:t>Vemurafenib</a:t>
            </a:r>
            <a:r>
              <a:rPr lang="en-GB" sz="2800" dirty="0" smtClean="0">
                <a:solidFill>
                  <a:srgbClr val="2B2A29"/>
                </a:solidFill>
                <a:latin typeface="Alte DIN 1451 Mittelschrift" panose="020B0603020202020204" pitchFamily="34" charset="0"/>
                <a:cs typeface="Trebuchet MS"/>
              </a:rPr>
              <a:t> </a:t>
            </a:r>
            <a:r>
              <a:rPr lang="en-GB" sz="2800" dirty="0">
                <a:solidFill>
                  <a:srgbClr val="2B2A29"/>
                </a:solidFill>
                <a:latin typeface="Alte DIN 1451 Mittelschrift" panose="020B0603020202020204" pitchFamily="34" charset="0"/>
                <a:cs typeface="Trebuchet MS"/>
              </a:rPr>
              <a:t>in Malignant Melanoma</a:t>
            </a:r>
          </a:p>
          <a:p>
            <a:pPr marL="12700"/>
            <a:endParaRPr lang="en-GB" sz="3200" dirty="0">
              <a:solidFill>
                <a:srgbClr val="2B2A29"/>
              </a:solidFill>
              <a:latin typeface="Alte DIN 1451 Mittelschrift" panose="020B0603020202020204" pitchFamily="34" charset="0"/>
              <a:cs typeface="Trebuchet MS"/>
            </a:endParaRPr>
          </a:p>
        </p:txBody>
      </p:sp>
      <p:sp>
        <p:nvSpPr>
          <p:cNvPr id="18" name="Rectangle 17"/>
          <p:cNvSpPr/>
          <p:nvPr/>
        </p:nvSpPr>
        <p:spPr>
          <a:xfrm>
            <a:off x="-163802" y="3813351"/>
            <a:ext cx="3229927" cy="2246769"/>
          </a:xfrm>
          <a:prstGeom prst="rect">
            <a:avLst/>
          </a:prstGeom>
        </p:spPr>
        <p:txBody>
          <a:bodyPr wrap="square">
            <a:spAutoFit/>
          </a:bodyPr>
          <a:lstStyle/>
          <a:p>
            <a:pPr marL="12700" algn="r"/>
            <a:r>
              <a:rPr lang="en-GB" sz="2800" i="1" dirty="0">
                <a:solidFill>
                  <a:schemeClr val="bg1"/>
                </a:solidFill>
                <a:latin typeface="Alte DIN 1451 Mittelschrift" panose="020B0603020202020204" pitchFamily="34" charset="0"/>
                <a:cs typeface="Trebuchet MS"/>
              </a:rPr>
              <a:t>Targets  BRAF mutations - the cancer’s </a:t>
            </a:r>
            <a:r>
              <a:rPr lang="en-GB" sz="2800" i="1" dirty="0" err="1">
                <a:solidFill>
                  <a:schemeClr val="bg1"/>
                </a:solidFill>
                <a:latin typeface="Alte DIN 1451 Mittelschrift" panose="020B0603020202020204" pitchFamily="34" charset="0"/>
                <a:cs typeface="Trebuchet MS"/>
              </a:rPr>
              <a:t>achilles</a:t>
            </a:r>
            <a:r>
              <a:rPr lang="en-GB" sz="2800" i="1" dirty="0">
                <a:solidFill>
                  <a:schemeClr val="bg1"/>
                </a:solidFill>
                <a:latin typeface="Alte DIN 1451 Mittelschrift" panose="020B0603020202020204" pitchFamily="34" charset="0"/>
                <a:cs typeface="Trebuchet MS"/>
              </a:rPr>
              <a:t> </a:t>
            </a:r>
            <a:r>
              <a:rPr lang="en-GB" sz="2800" i="1" dirty="0" smtClean="0">
                <a:solidFill>
                  <a:schemeClr val="bg1"/>
                </a:solidFill>
                <a:latin typeface="Alte DIN 1451 Mittelschrift" panose="020B0603020202020204" pitchFamily="34" charset="0"/>
                <a:cs typeface="Trebuchet MS"/>
              </a:rPr>
              <a:t>heel</a:t>
            </a:r>
            <a:endParaRPr lang="en-GB" sz="2800" i="1" dirty="0">
              <a:solidFill>
                <a:schemeClr val="bg1"/>
              </a:solidFill>
              <a:latin typeface="Alte DIN 1451 Mittelschrift" panose="020B0603020202020204" pitchFamily="34" charset="0"/>
              <a:cs typeface="Trebuchet MS"/>
            </a:endParaRPr>
          </a:p>
          <a:p>
            <a:pPr marL="12700" algn="ctr"/>
            <a:endParaRPr lang="en-GB" sz="2800" i="1" dirty="0">
              <a:solidFill>
                <a:schemeClr val="bg1"/>
              </a:solidFill>
              <a:latin typeface="Alte DIN 1451 Mittelschrift" panose="020B0603020202020204" pitchFamily="34" charset="0"/>
              <a:cs typeface="Trebuchet MS"/>
            </a:endParaRPr>
          </a:p>
        </p:txBody>
      </p:sp>
      <p:sp>
        <p:nvSpPr>
          <p:cNvPr id="19"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1029450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280948" y="546591"/>
            <a:ext cx="3008351" cy="2954655"/>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Exciting new  Treatments:</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 Targeted therapies</a:t>
            </a:r>
            <a:br>
              <a:rPr lang="en-GB" sz="3200" dirty="0">
                <a:solidFill>
                  <a:srgbClr val="008BC3"/>
                </a:solidFill>
                <a:latin typeface="Alte DIN 1451 Mittelschrift" panose="020B0603020202020204" pitchFamily="34" charset="0"/>
              </a:rPr>
            </a:br>
            <a:endParaRPr sz="3200" dirty="0">
              <a:solidFill>
                <a:srgbClr val="008BC3"/>
              </a:solidFill>
              <a:latin typeface="Alte DIN 1451 Mittelschrift" panose="020B0603020202020204" pitchFamily="34" charset="0"/>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3516" y="4293246"/>
            <a:ext cx="5759884" cy="326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140" y="4359390"/>
            <a:ext cx="2555875" cy="395287"/>
          </a:xfrm>
          <a:prstGeom prst="rect">
            <a:avLst/>
          </a:prstGeom>
          <a:solidFill>
            <a:schemeClr val="tx1"/>
          </a:solidFill>
          <a:ln>
            <a:noFill/>
          </a:ln>
          <a:effectLst/>
        </p:spPr>
      </p:pic>
      <p:sp>
        <p:nvSpPr>
          <p:cNvPr id="11" name="Rectangle 2"/>
          <p:cNvSpPr txBox="1">
            <a:spLocks noChangeArrowheads="1"/>
          </p:cNvSpPr>
          <p:nvPr/>
        </p:nvSpPr>
        <p:spPr bwMode="auto">
          <a:xfrm>
            <a:off x="3536949" y="6319573"/>
            <a:ext cx="1389033" cy="7297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3607" rIns="0" bIns="0" numCol="1" anchor="ctr" anchorCtr="0" compatLnSpc="1">
            <a:prstTxWarp prst="textNoShape">
              <a:avLst/>
            </a:prstTxWarp>
          </a:bodyPr>
          <a:lstStyle>
            <a:lvl1pPr>
              <a:defRPr>
                <a:latin typeface="+mj-lt"/>
                <a:ea typeface="+mj-ea"/>
                <a:cs typeface="+mj-cs"/>
              </a:defRPr>
            </a:lvl1pPr>
          </a:lstStyle>
          <a:p>
            <a:pPr algn="r">
              <a:tabLst>
                <a:tab pos="723900" algn="l"/>
                <a:tab pos="1447800" algn="l"/>
                <a:tab pos="2171700" algn="l"/>
                <a:tab pos="2895600" algn="l"/>
                <a:tab pos="3619500" algn="l"/>
                <a:tab pos="4343400" algn="l"/>
                <a:tab pos="5067300" algn="l"/>
                <a:tab pos="5791200" algn="l"/>
                <a:tab pos="6515100" algn="l"/>
              </a:tabLst>
            </a:pPr>
            <a:r>
              <a:rPr lang="en-US" altLang="en-US" sz="1200" b="1" kern="0" dirty="0" err="1">
                <a:solidFill>
                  <a:sysClr val="windowText" lastClr="000000"/>
                </a:solidFill>
                <a:cs typeface="Arial Unicode MS" panose="020B0604020202020204" pitchFamily="34" charset="-128"/>
              </a:rPr>
              <a:t>Sosman</a:t>
            </a:r>
            <a:r>
              <a:rPr lang="en-US" altLang="en-US" sz="1200" b="1" kern="0" dirty="0">
                <a:solidFill>
                  <a:sysClr val="windowText" lastClr="000000"/>
                </a:solidFill>
                <a:cs typeface="Arial Unicode MS" panose="020B0604020202020204" pitchFamily="34" charset="-128"/>
              </a:rPr>
              <a:t> JA et al. N </a:t>
            </a:r>
            <a:r>
              <a:rPr lang="en-US" altLang="en-US" sz="1200" b="1" kern="0" dirty="0" err="1">
                <a:solidFill>
                  <a:sysClr val="windowText" lastClr="000000"/>
                </a:solidFill>
                <a:cs typeface="Arial Unicode MS" panose="020B0604020202020204" pitchFamily="34" charset="-128"/>
              </a:rPr>
              <a:t>Engl</a:t>
            </a:r>
            <a:r>
              <a:rPr lang="en-US" altLang="en-US" sz="1200" b="1" kern="0" dirty="0">
                <a:solidFill>
                  <a:sysClr val="windowText" lastClr="000000"/>
                </a:solidFill>
                <a:cs typeface="Arial Unicode MS" panose="020B0604020202020204" pitchFamily="34" charset="-128"/>
              </a:rPr>
              <a:t> J Med 2012;366:707-714.</a:t>
            </a:r>
          </a:p>
        </p:txBody>
      </p:sp>
      <p:pic>
        <p:nvPicPr>
          <p:cNvPr id="13" name="Picture 12"/>
          <p:cNvPicPr>
            <a:picLocks noChangeAspect="1"/>
          </p:cNvPicPr>
          <p:nvPr/>
        </p:nvPicPr>
        <p:blipFill>
          <a:blip r:embed="rId6"/>
          <a:stretch>
            <a:fillRect/>
          </a:stretch>
        </p:blipFill>
        <p:spPr>
          <a:xfrm>
            <a:off x="3461933" y="280706"/>
            <a:ext cx="4989686" cy="3697692"/>
          </a:xfrm>
          <a:prstGeom prst="rect">
            <a:avLst/>
          </a:prstGeom>
        </p:spPr>
      </p:pic>
      <p:pic>
        <p:nvPicPr>
          <p:cNvPr id="1026" name="Picture 2" descr="https://upload.wikimedia.org/wikipedia/commons/e/e6/3OG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1007" y="2326453"/>
            <a:ext cx="2560051" cy="192003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416544" y="1185922"/>
            <a:ext cx="2248471" cy="1877437"/>
          </a:xfrm>
          <a:prstGeom prst="rect">
            <a:avLst/>
          </a:prstGeom>
        </p:spPr>
        <p:txBody>
          <a:bodyPr wrap="square">
            <a:spAutoFit/>
          </a:bodyPr>
          <a:lstStyle/>
          <a:p>
            <a:pPr marL="12700"/>
            <a:r>
              <a:rPr lang="en-GB" sz="2800" dirty="0" err="1" smtClean="0">
                <a:solidFill>
                  <a:srgbClr val="2B2A29"/>
                </a:solidFill>
                <a:latin typeface="Alte DIN 1451 Mittelschrift" panose="020B0603020202020204" pitchFamily="34" charset="0"/>
                <a:cs typeface="Trebuchet MS"/>
              </a:rPr>
              <a:t>Vemurafenib</a:t>
            </a:r>
            <a:r>
              <a:rPr lang="en-GB" sz="2800" dirty="0" smtClean="0">
                <a:solidFill>
                  <a:srgbClr val="2B2A29"/>
                </a:solidFill>
                <a:latin typeface="Alte DIN 1451 Mittelschrift" panose="020B0603020202020204" pitchFamily="34" charset="0"/>
                <a:cs typeface="Trebuchet MS"/>
              </a:rPr>
              <a:t> </a:t>
            </a:r>
            <a:r>
              <a:rPr lang="en-GB" sz="2800" dirty="0">
                <a:solidFill>
                  <a:srgbClr val="2B2A29"/>
                </a:solidFill>
                <a:latin typeface="Alte DIN 1451 Mittelschrift" panose="020B0603020202020204" pitchFamily="34" charset="0"/>
                <a:cs typeface="Trebuchet MS"/>
              </a:rPr>
              <a:t>in Malignant Melanoma</a:t>
            </a:r>
          </a:p>
          <a:p>
            <a:pPr marL="12700"/>
            <a:endParaRPr lang="en-GB" sz="3200" dirty="0">
              <a:solidFill>
                <a:srgbClr val="2B2A29"/>
              </a:solidFill>
              <a:latin typeface="Alte DIN 1451 Mittelschrift" panose="020B0603020202020204" pitchFamily="34" charset="0"/>
              <a:cs typeface="Trebuchet MS"/>
            </a:endParaRPr>
          </a:p>
        </p:txBody>
      </p:sp>
      <p:sp>
        <p:nvSpPr>
          <p:cNvPr id="18" name="Rectangle 17"/>
          <p:cNvSpPr/>
          <p:nvPr/>
        </p:nvSpPr>
        <p:spPr>
          <a:xfrm>
            <a:off x="88900" y="3813351"/>
            <a:ext cx="3229927" cy="1815882"/>
          </a:xfrm>
          <a:prstGeom prst="rect">
            <a:avLst/>
          </a:prstGeom>
        </p:spPr>
        <p:txBody>
          <a:bodyPr wrap="square">
            <a:spAutoFit/>
          </a:bodyPr>
          <a:lstStyle/>
          <a:p>
            <a:pPr marL="12700" algn="r"/>
            <a:r>
              <a:rPr lang="en-GB" sz="2800" i="1" dirty="0">
                <a:solidFill>
                  <a:schemeClr val="bg1"/>
                </a:solidFill>
                <a:latin typeface="Alte DIN 1451 Mittelschrift" panose="020B0603020202020204" pitchFamily="34" charset="0"/>
                <a:cs typeface="Trebuchet MS"/>
              </a:rPr>
              <a:t>… but the cancer  develops resistance mechanisms</a:t>
            </a:r>
          </a:p>
          <a:p>
            <a:pPr marL="12700" algn="ctr"/>
            <a:endParaRPr lang="en-GB" sz="2800" i="1" dirty="0">
              <a:solidFill>
                <a:schemeClr val="bg1"/>
              </a:solidFill>
              <a:latin typeface="Alte DIN 1451 Mittelschrift" panose="020B0603020202020204" pitchFamily="34" charset="0"/>
              <a:cs typeface="Trebuchet MS"/>
            </a:endParaRPr>
          </a:p>
        </p:txBody>
      </p:sp>
      <p:sp>
        <p:nvSpPr>
          <p:cNvPr id="16"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296701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371850" cy="7560309"/>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4" name="object 4"/>
          <p:cNvSpPr/>
          <p:nvPr/>
        </p:nvSpPr>
        <p:spPr>
          <a:xfrm>
            <a:off x="281650" y="306006"/>
            <a:ext cx="2784475"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308172"/>
            <a:ext cx="1944427" cy="658420"/>
          </a:xfrm>
          <a:prstGeom prst="rect">
            <a:avLst/>
          </a:prstGeom>
        </p:spPr>
      </p:pic>
      <p:sp>
        <p:nvSpPr>
          <p:cNvPr id="6" name="AutoShape 2" descr="ESM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p:cNvSpPr>
            <a:spLocks noChangeArrowheads="1"/>
          </p:cNvSpPr>
          <p:nvPr/>
        </p:nvSpPr>
        <p:spPr bwMode="auto">
          <a:xfrm>
            <a:off x="8286559" y="7241180"/>
            <a:ext cx="2752725" cy="303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3607" rIns="0" bIns="0" numCol="1" anchor="ctr" anchorCtr="0" compatLnSpc="1">
            <a:prstTxWarp prst="textNoShape">
              <a:avLst/>
            </a:prstTxWarp>
          </a:bodyPr>
          <a:lstStyle>
            <a:lvl1pPr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FFFFFF"/>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IPAMincho" charset="0"/>
                <a:cs typeface="IPAMincho" charset="0"/>
              </a:defRPr>
            </a:lvl9pPr>
          </a:lstStyle>
          <a:p>
            <a:pPr algn="l">
              <a:tabLst>
                <a:tab pos="723900" algn="l"/>
                <a:tab pos="1447800" algn="l"/>
                <a:tab pos="2171700" algn="l"/>
                <a:tab pos="2895600" algn="l"/>
                <a:tab pos="3619500" algn="l"/>
                <a:tab pos="4343400" algn="l"/>
                <a:tab pos="5067300" algn="l"/>
                <a:tab pos="5791200" algn="l"/>
                <a:tab pos="6515100" algn="l"/>
              </a:tabLst>
            </a:pPr>
            <a:r>
              <a:rPr lang="en-US" altLang="en-US" sz="1200" b="1" dirty="0" err="1">
                <a:solidFill>
                  <a:schemeClr val="tx1"/>
                </a:solidFill>
                <a:cs typeface="Arial Unicode MS" panose="020B0604020202020204" pitchFamily="34" charset="-128"/>
              </a:rPr>
              <a:t>Reck</a:t>
            </a:r>
            <a:r>
              <a:rPr lang="en-US" altLang="en-US" sz="1200" b="1" dirty="0">
                <a:solidFill>
                  <a:schemeClr val="tx1"/>
                </a:solidFill>
                <a:cs typeface="Arial Unicode MS" panose="020B0604020202020204" pitchFamily="34" charset="-128"/>
              </a:rPr>
              <a:t> M et al. N </a:t>
            </a:r>
            <a:r>
              <a:rPr lang="en-US" altLang="en-US" sz="1200" b="1" dirty="0" err="1">
                <a:solidFill>
                  <a:schemeClr val="tx1"/>
                </a:solidFill>
                <a:cs typeface="Arial Unicode MS" panose="020B0604020202020204" pitchFamily="34" charset="-128"/>
              </a:rPr>
              <a:t>Engl</a:t>
            </a:r>
            <a:r>
              <a:rPr lang="en-US" altLang="en-US" sz="1200" b="1" dirty="0">
                <a:solidFill>
                  <a:schemeClr val="tx1"/>
                </a:solidFill>
                <a:cs typeface="Arial Unicode MS" panose="020B0604020202020204" pitchFamily="34" charset="-128"/>
              </a:rPr>
              <a:t> J Med 2016</a:t>
            </a: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3525" y="3552825"/>
            <a:ext cx="3997591" cy="36883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Rectangle 15"/>
          <p:cNvSpPr/>
          <p:nvPr/>
        </p:nvSpPr>
        <p:spPr>
          <a:xfrm>
            <a:off x="3550942" y="323926"/>
            <a:ext cx="3874048" cy="1569660"/>
          </a:xfrm>
          <a:prstGeom prst="rect">
            <a:avLst/>
          </a:prstGeom>
        </p:spPr>
        <p:txBody>
          <a:bodyPr wrap="square">
            <a:spAutoFit/>
          </a:bodyPr>
          <a:lstStyle/>
          <a:p>
            <a:pPr marL="12700"/>
            <a:r>
              <a:rPr lang="en-GB" sz="3200" dirty="0">
                <a:solidFill>
                  <a:srgbClr val="2B2A29"/>
                </a:solidFill>
                <a:latin typeface="Alte DIN 1451 Mittelschrift" panose="020B0603020202020204" pitchFamily="34" charset="0"/>
                <a:cs typeface="Trebuchet MS"/>
              </a:rPr>
              <a:t>Pembrolizumab in Lung Cancer</a:t>
            </a:r>
          </a:p>
          <a:p>
            <a:pPr marL="12700"/>
            <a:endParaRPr lang="en-GB" sz="3200" dirty="0">
              <a:solidFill>
                <a:srgbClr val="2B2A29"/>
              </a:solidFill>
              <a:latin typeface="Alte DIN 1451 Mittelschrift" panose="020B0603020202020204" pitchFamily="34" charset="0"/>
              <a:cs typeface="Trebuchet MS"/>
            </a:endParaRPr>
          </a:p>
        </p:txBody>
      </p:sp>
      <p:pic>
        <p:nvPicPr>
          <p:cNvPr id="2050" name="Picture 2" descr="Image result for science immunothera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2916" y="966592"/>
            <a:ext cx="2682411" cy="341115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615359" y="1525486"/>
            <a:ext cx="3874048" cy="2246769"/>
          </a:xfrm>
          <a:prstGeom prst="rect">
            <a:avLst/>
          </a:prstGeom>
        </p:spPr>
        <p:txBody>
          <a:bodyPr wrap="square">
            <a:spAutoFit/>
          </a:bodyPr>
          <a:lstStyle/>
          <a:p>
            <a:pPr marL="12700"/>
            <a:r>
              <a:rPr lang="en-GB" sz="2800" i="1" dirty="0">
                <a:solidFill>
                  <a:srgbClr val="2B2A29"/>
                </a:solidFill>
                <a:latin typeface="Alte DIN 1451 Mittelschrift" panose="020B0603020202020204" pitchFamily="34" charset="0"/>
                <a:cs typeface="Trebuchet MS"/>
              </a:rPr>
              <a:t>Targets PD-1 at the immune synapse and ‘takes the brakes off the immune system’</a:t>
            </a:r>
          </a:p>
          <a:p>
            <a:pPr marL="12700"/>
            <a:endParaRPr lang="en-GB" sz="2800" i="1" dirty="0">
              <a:solidFill>
                <a:srgbClr val="2B2A29"/>
              </a:solidFill>
              <a:latin typeface="Alte DIN 1451 Mittelschrift" panose="020B0603020202020204" pitchFamily="34" charset="0"/>
              <a:cs typeface="Trebuchet MS"/>
            </a:endParaRPr>
          </a:p>
        </p:txBody>
      </p:sp>
      <p:sp>
        <p:nvSpPr>
          <p:cNvPr id="22" name="object 3"/>
          <p:cNvSpPr txBox="1">
            <a:spLocks/>
          </p:cNvSpPr>
          <p:nvPr/>
        </p:nvSpPr>
        <p:spPr>
          <a:xfrm>
            <a:off x="155576" y="546591"/>
            <a:ext cx="3216274" cy="2462213"/>
          </a:xfrm>
          <a:prstGeom prst="rect">
            <a:avLst/>
          </a:prstGeom>
        </p:spPr>
        <p:txBody>
          <a:bodyPr vert="horz" wrap="square" lIns="0" tIns="0" rIns="0" bIns="0" rtlCol="0">
            <a:spAutoFit/>
          </a:bodyPr>
          <a:lstStyle>
            <a:lvl1pPr>
              <a:defRPr>
                <a:latin typeface="+mj-lt"/>
                <a:ea typeface="+mj-ea"/>
                <a:cs typeface="+mj-cs"/>
              </a:defRPr>
            </a:lvl1pPr>
          </a:lstStyle>
          <a:p>
            <a:pPr marL="12700" marR="5080"/>
            <a:r>
              <a:rPr lang="en-GB" sz="3200" kern="0" dirty="0">
                <a:solidFill>
                  <a:srgbClr val="008BC3"/>
                </a:solidFill>
                <a:latin typeface="Alte DIN 1451 Mittelschrift" panose="020B0603020202020204" pitchFamily="34" charset="0"/>
              </a:rPr>
              <a:t>Exciting new  Treatments:</a:t>
            </a:r>
            <a:br>
              <a:rPr lang="en-GB" sz="3200" kern="0" dirty="0">
                <a:solidFill>
                  <a:srgbClr val="008BC3"/>
                </a:solidFill>
                <a:latin typeface="Alte DIN 1451 Mittelschrift" panose="020B0603020202020204" pitchFamily="34" charset="0"/>
              </a:rPr>
            </a:br>
            <a:r>
              <a:rPr lang="en-GB" sz="3200" kern="0" dirty="0">
                <a:solidFill>
                  <a:srgbClr val="008BC3"/>
                </a:solidFill>
                <a:latin typeface="Alte DIN 1451 Mittelschrift" panose="020B0603020202020204" pitchFamily="34" charset="0"/>
              </a:rPr>
              <a:t/>
            </a:r>
            <a:br>
              <a:rPr lang="en-GB" sz="3200" kern="0" dirty="0">
                <a:solidFill>
                  <a:srgbClr val="008BC3"/>
                </a:solidFill>
                <a:latin typeface="Alte DIN 1451 Mittelschrift" panose="020B0603020202020204" pitchFamily="34" charset="0"/>
              </a:rPr>
            </a:br>
            <a:r>
              <a:rPr lang="en-GB" sz="3200" kern="0" dirty="0">
                <a:solidFill>
                  <a:srgbClr val="008BC3"/>
                </a:solidFill>
                <a:latin typeface="Alte DIN 1451 Mittelschrift" panose="020B0603020202020204" pitchFamily="34" charset="0"/>
              </a:rPr>
              <a:t>Immunotherapies</a:t>
            </a:r>
            <a:br>
              <a:rPr lang="en-GB" sz="3200" kern="0" dirty="0">
                <a:solidFill>
                  <a:srgbClr val="008BC3"/>
                </a:solidFill>
                <a:latin typeface="Alte DIN 1451 Mittelschrift" panose="020B0603020202020204" pitchFamily="34" charset="0"/>
              </a:rPr>
            </a:br>
            <a:endParaRPr lang="en-GB" sz="3200" kern="0" dirty="0">
              <a:solidFill>
                <a:srgbClr val="008BC3"/>
              </a:solidFill>
              <a:latin typeface="Alte DIN 1451 Mittelschrift" panose="020B0603020202020204" pitchFamily="34" charset="0"/>
            </a:endParaRPr>
          </a:p>
        </p:txBody>
      </p:sp>
      <p:sp>
        <p:nvSpPr>
          <p:cNvPr id="17" name="object 3"/>
          <p:cNvSpPr txBox="1">
            <a:spLocks/>
          </p:cNvSpPr>
          <p:nvPr/>
        </p:nvSpPr>
        <p:spPr>
          <a:xfrm>
            <a:off x="183225" y="6372225"/>
            <a:ext cx="3029875"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a:latin typeface="Alte DIN 1451 Mittelschrift" panose="020B0603020202020204" pitchFamily="34" charset="0"/>
              </a:rPr>
              <a:t>theacp.org.uk</a:t>
            </a:r>
          </a:p>
        </p:txBody>
      </p:sp>
    </p:spTree>
    <p:extLst>
      <p:ext uri="{BB962C8B-B14F-4D97-AF65-F5344CB8AC3E}">
        <p14:creationId xmlns:p14="http://schemas.microsoft.com/office/powerpoint/2010/main" val="3584335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Words>2121</Words>
  <Application>Microsoft Office PowerPoint</Application>
  <PresentationFormat>Custom</PresentationFormat>
  <Paragraphs>324</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Dynamic, Challenging and Rewarding</vt:lpstr>
      <vt:lpstr>Increasing incidence   Increasing survival   Increasingly complex</vt:lpstr>
      <vt:lpstr>What is Medical Oncology and what makes it great?</vt:lpstr>
      <vt:lpstr>   MDT approach  Clinical Oncology  Surgeons  Palliative Care  Medical Specialties  Radiologists</vt:lpstr>
      <vt:lpstr>Academic Career Opportunities</vt:lpstr>
      <vt:lpstr>Exciting new  Treatments:   - Targeted therapies </vt:lpstr>
      <vt:lpstr>Exciting new  Treatments:   - Targeted therapies </vt:lpstr>
      <vt:lpstr>PowerPoint Presentation</vt:lpstr>
      <vt:lpstr>PowerPoint Presentation</vt:lpstr>
      <vt:lpstr>Training Pathway</vt:lpstr>
      <vt:lpstr>Training Pathway  New Shape  of Training</vt:lpstr>
      <vt:lpstr>Top tips During Training</vt:lpstr>
      <vt:lpstr>Top tips During Training</vt:lpstr>
      <vt:lpstr>Top tips During Training</vt:lpstr>
      <vt:lpstr>Top tips During Training</vt:lpstr>
      <vt:lpstr>Top tips During Training</vt:lpstr>
      <vt:lpstr>Top tips During Training</vt:lpstr>
      <vt:lpstr>Top tips During Training</vt:lpstr>
      <vt:lpstr>Training Pathway</vt:lpstr>
      <vt:lpstr>What are the bits that no one else tells you?</vt:lpstr>
      <vt:lpstr>Why Choose Medical Oncology?</vt:lpstr>
      <vt:lpstr>Exciting &amp; Bright Future  Targeted and immune therapies  Genetics   Survivorship</vt:lpstr>
      <vt:lpstr>Exciting &amp; Bright Future  Targeted and immune therapies  Genetics   Survivorship</vt:lpstr>
      <vt:lpstr>Exciting &amp; Bright Future  Targeted and immune therapies  Genetics   Survivorship</vt:lpstr>
      <vt:lpstr>Keep up to date   Twitter  Website</vt:lpstr>
      <vt:lpstr>Find out more: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Januszewskia</dc:creator>
  <cp:lastModifiedBy>Alison Norton</cp:lastModifiedBy>
  <cp:revision>86</cp:revision>
  <dcterms:created xsi:type="dcterms:W3CDTF">2016-09-21T22:48:57Z</dcterms:created>
  <dcterms:modified xsi:type="dcterms:W3CDTF">2017-02-17T10:00:56Z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2016-09-14T00:00:00Z</vt:filetime>
  </property>
  <property fmtid="{D5CDD505-2E9C-101B-9397-08002B2CF9AE}" pid="3" name="Creator">
    <vt:lpwstr>Adobe InDesign CS5 (7.0)</vt:lpwstr>
  </property>
  <property fmtid="{D5CDD505-2E9C-101B-9397-08002B2CF9AE}" pid="4" name="LastSaved">
    <vt:filetime>2016-09-21T00:00:00Z</vt:filetime>
  </property>
</Properties>
</file>