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8" r:id="rId2"/>
    <p:sldId id="257" r:id="rId3"/>
    <p:sldId id="275" r:id="rId4"/>
    <p:sldId id="278" r:id="rId5"/>
    <p:sldId id="258" r:id="rId6"/>
    <p:sldId id="281" r:id="rId7"/>
    <p:sldId id="271" r:id="rId8"/>
    <p:sldId id="259" r:id="rId9"/>
    <p:sldId id="260" r:id="rId10"/>
    <p:sldId id="261" r:id="rId11"/>
    <p:sldId id="262" r:id="rId12"/>
    <p:sldId id="263" r:id="rId13"/>
    <p:sldId id="264" r:id="rId14"/>
    <p:sldId id="265" r:id="rId15"/>
    <p:sldId id="272" r:id="rId16"/>
    <p:sldId id="266" r:id="rId17"/>
    <p:sldId id="267" r:id="rId18"/>
    <p:sldId id="268" r:id="rId19"/>
    <p:sldId id="297" r:id="rId20"/>
    <p:sldId id="280" r:id="rId21"/>
    <p:sldId id="276" r:id="rId22"/>
    <p:sldId id="277" r:id="rId23"/>
    <p:sldId id="269" r:id="rId24"/>
    <p:sldId id="274" r:id="rId25"/>
    <p:sldId id="273" r:id="rId26"/>
    <p:sldId id="291" r:id="rId27"/>
    <p:sldId id="293" r:id="rId28"/>
    <p:sldId id="296" r:id="rId29"/>
    <p:sldId id="294" r:id="rId30"/>
    <p:sldId id="295" r:id="rId31"/>
    <p:sldId id="279" r:id="rId32"/>
    <p:sldId id="285" r:id="rId33"/>
    <p:sldId id="286" r:id="rId34"/>
    <p:sldId id="287" r:id="rId35"/>
    <p:sldId id="288" r:id="rId36"/>
    <p:sldId id="289" r:id="rId37"/>
    <p:sldId id="290" r:id="rId38"/>
    <p:sldId id="283" r:id="rId39"/>
    <p:sldId id="284" r:id="rId40"/>
    <p:sldId id="299" r:id="rId41"/>
    <p:sldId id="30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13" autoAdjust="0"/>
    <p:restoredTop sz="94660"/>
  </p:normalViewPr>
  <p:slideViewPr>
    <p:cSldViewPr snapToGrid="0">
      <p:cViewPr>
        <p:scale>
          <a:sx n="80" d="100"/>
          <a:sy n="80" d="100"/>
        </p:scale>
        <p:origin x="-68" y="-51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600CD4-3490-4BCD-B815-188CA4AA1B54}" type="datetimeFigureOut">
              <a:rPr lang="en-GB" smtClean="0"/>
              <a:pPr/>
              <a:t>17/02/2017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4C9A00-47F5-4288-B28D-50A15833B3E7}" type="slidenum">
              <a:rPr lang="en-GB" smtClean="0"/>
              <a:pPr/>
              <a:t>‹#›</a:t>
            </a:fld>
            <a:endParaRPr lang="en-GB"/>
          </a:p>
        </p:txBody>
      </p:sp>
    </p:spTree>
    <p:extLst>
      <p:ext uri="{BB962C8B-B14F-4D97-AF65-F5344CB8AC3E}">
        <p14:creationId xmlns:p14="http://schemas.microsoft.com/office/powerpoint/2010/main" val="50174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jrcptb.org.uk/sites/default/files/V19%20Internal%20Medicine%20curriculum%20proposal%20260216.pdf"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jrcptb.org.uk/training-certification/shape-training-and-new-internal-medicine-curriculum/cip-proof-concept-study"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jrcptb.org.uk/sites/default/files/V19%20Internal%20Medicine%20curriculum%20proposal%20260216.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jrcptb.org.uk/training-certification/shape-training-and-new-internal-medicine-curriculum/cip-proof-concept-study"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rcptb.org.uk/sites/default/files/V19%20Internal%20Medicine%20curriculum%20proposal%20260216.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jrcptb.org.uk/training-certification/shape-training-and-new-internal-medicine-curriculum/cip-proof-concept-stud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proposal is still being finalised. Shape of Training is now an ‘evolution’ rather than a ‘revolution’. It aims to equip the future consultants with the medical skills, knowledge and experience to treat increasingly complex and elderly patients within their field of practice.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Medical oncology will </a:t>
            </a:r>
            <a:r>
              <a:rPr lang="en-GB" sz="1200" b="1" i="1" kern="1200" dirty="0" smtClean="0">
                <a:solidFill>
                  <a:schemeClr val="tx1"/>
                </a:solidFill>
                <a:effectLst/>
                <a:latin typeface="+mn-lt"/>
                <a:ea typeface="+mn-ea"/>
                <a:cs typeface="+mn-cs"/>
              </a:rPr>
              <a:t>not</a:t>
            </a:r>
            <a:r>
              <a:rPr lang="en-GB" sz="1200" kern="1200" dirty="0" smtClean="0">
                <a:solidFill>
                  <a:schemeClr val="tx1"/>
                </a:solidFill>
                <a:effectLst/>
                <a:latin typeface="+mn-lt"/>
                <a:ea typeface="+mn-ea"/>
                <a:cs typeface="+mn-cs"/>
              </a:rPr>
              <a:t> be part of the acute, unselected take and it will </a:t>
            </a:r>
            <a:r>
              <a:rPr lang="en-GB" sz="1200" b="1" i="1" kern="1200" dirty="0" smtClean="0">
                <a:solidFill>
                  <a:schemeClr val="tx1"/>
                </a:solidFill>
                <a:effectLst/>
                <a:latin typeface="+mn-lt"/>
                <a:ea typeface="+mn-ea"/>
                <a:cs typeface="+mn-cs"/>
              </a:rPr>
              <a:t>not</a:t>
            </a:r>
            <a:r>
              <a:rPr lang="en-GB" sz="1200" kern="1200" dirty="0" smtClean="0">
                <a:solidFill>
                  <a:schemeClr val="tx1"/>
                </a:solidFill>
                <a:effectLst/>
                <a:latin typeface="+mn-lt"/>
                <a:ea typeface="+mn-ea"/>
                <a:cs typeface="+mn-cs"/>
              </a:rPr>
              <a:t> dual accredit with internal medicine. It will instead contribute through ‘selected take’ as part of acute oncology services. It is therefore of increasing importance that acute oncology services are effective as this reduces the burden on the acute unselected take.</a:t>
            </a: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model does not propose a shortening to our training, rather an extra year of ‘CMT3’ prior to specialisation. Overall the ACP remains in support of the concept of more exposure to general medicine at this level.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New Curriculum for Internal Medicine in line with ‘Shape of Training’: </a:t>
            </a:r>
          </a:p>
          <a:p>
            <a:r>
              <a:rPr lang="en-GB" sz="1200" u="sng" kern="1200" dirty="0" smtClean="0">
                <a:solidFill>
                  <a:schemeClr val="tx1"/>
                </a:solidFill>
                <a:effectLst/>
                <a:latin typeface="+mn-lt"/>
                <a:ea typeface="+mn-ea"/>
                <a:cs typeface="+mn-cs"/>
                <a:hlinkClick r:id="rId3"/>
              </a:rPr>
              <a:t>https://www.jrcptb.org.uk/sites/default/files/V19%20Internal%20Medicine%20curriculum%20proposal%20260216.pdf</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 new model of assessment – ‘Competencies in Practice (</a:t>
            </a:r>
            <a:r>
              <a:rPr lang="en-GB" sz="1200" kern="1200" dirty="0" err="1" smtClean="0">
                <a:solidFill>
                  <a:schemeClr val="tx1"/>
                </a:solidFill>
                <a:effectLst/>
                <a:latin typeface="+mn-lt"/>
                <a:ea typeface="+mn-ea"/>
                <a:cs typeface="+mn-cs"/>
              </a:rPr>
              <a:t>CiP</a:t>
            </a:r>
            <a:r>
              <a:rPr lang="en-GB" sz="1200" kern="1200" dirty="0" smtClean="0">
                <a:solidFill>
                  <a:schemeClr val="tx1"/>
                </a:solidFill>
                <a:effectLst/>
                <a:latin typeface="+mn-lt"/>
                <a:ea typeface="+mn-ea"/>
                <a:cs typeface="+mn-cs"/>
              </a:rPr>
              <a:t>)’ is being developed with the aim of simplifying workplace-based assessments. It is currently under review as part of a pilot study prior to further implementation: </a:t>
            </a:r>
            <a:r>
              <a:rPr lang="en-GB" sz="1200" u="sng" kern="1200" dirty="0" smtClean="0">
                <a:solidFill>
                  <a:schemeClr val="tx1"/>
                </a:solidFill>
                <a:effectLst/>
                <a:latin typeface="+mn-lt"/>
                <a:ea typeface="+mn-ea"/>
                <a:cs typeface="+mn-cs"/>
                <a:hlinkClick r:id="rId4"/>
              </a:rPr>
              <a:t>https://www.jrcptb.org.uk/training-certification/shape-training-and-new-internal-medicine-curriculum/cip-proof-concept-study</a:t>
            </a: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pPr/>
              <a:t>27</a:t>
            </a:fld>
            <a:endParaRPr lang="en-GB"/>
          </a:p>
        </p:txBody>
      </p:sp>
    </p:spTree>
    <p:extLst>
      <p:ext uri="{BB962C8B-B14F-4D97-AF65-F5344CB8AC3E}">
        <p14:creationId xmlns:p14="http://schemas.microsoft.com/office/powerpoint/2010/main" val="384099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proposal is still being finalised. Shape of Training is now an ‘evolution’ rather than a ‘revolution’. It aims to equip the future consultants with the medical skills, knowledge and experience to treat increasingly complex and elderly patients within their field of practice.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Medical oncology will </a:t>
            </a:r>
            <a:r>
              <a:rPr lang="en-GB" sz="1200" b="1" i="1" kern="1200" dirty="0" smtClean="0">
                <a:solidFill>
                  <a:schemeClr val="tx1"/>
                </a:solidFill>
                <a:effectLst/>
                <a:latin typeface="+mn-lt"/>
                <a:ea typeface="+mn-ea"/>
                <a:cs typeface="+mn-cs"/>
              </a:rPr>
              <a:t>not</a:t>
            </a:r>
            <a:r>
              <a:rPr lang="en-GB" sz="1200" kern="1200" dirty="0" smtClean="0">
                <a:solidFill>
                  <a:schemeClr val="tx1"/>
                </a:solidFill>
                <a:effectLst/>
                <a:latin typeface="+mn-lt"/>
                <a:ea typeface="+mn-ea"/>
                <a:cs typeface="+mn-cs"/>
              </a:rPr>
              <a:t> be part of the acute, unselected take and it will </a:t>
            </a:r>
            <a:r>
              <a:rPr lang="en-GB" sz="1200" b="1" i="1" kern="1200" dirty="0" smtClean="0">
                <a:solidFill>
                  <a:schemeClr val="tx1"/>
                </a:solidFill>
                <a:effectLst/>
                <a:latin typeface="+mn-lt"/>
                <a:ea typeface="+mn-ea"/>
                <a:cs typeface="+mn-cs"/>
              </a:rPr>
              <a:t>not</a:t>
            </a:r>
            <a:r>
              <a:rPr lang="en-GB" sz="1200" kern="1200" dirty="0" smtClean="0">
                <a:solidFill>
                  <a:schemeClr val="tx1"/>
                </a:solidFill>
                <a:effectLst/>
                <a:latin typeface="+mn-lt"/>
                <a:ea typeface="+mn-ea"/>
                <a:cs typeface="+mn-cs"/>
              </a:rPr>
              <a:t> dual accredit with internal medicine. It will instead contribute through ‘selected take’ as part of acute oncology services. It is therefore of increasing importance that acute oncology services are effective as this reduces the burden on the acute unselected take.</a:t>
            </a: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model does not propose a shortening to our training, rather an extra year of ‘CMT3’ prior to specialisation. Overall the ACP remains in support of the concept of more exposure to general medicine at this level.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New Curriculum for Internal Medicine in line with ‘Shape of Training’: </a:t>
            </a:r>
          </a:p>
          <a:p>
            <a:r>
              <a:rPr lang="en-GB" sz="1200" u="sng" kern="1200" dirty="0" smtClean="0">
                <a:solidFill>
                  <a:schemeClr val="tx1"/>
                </a:solidFill>
                <a:effectLst/>
                <a:latin typeface="+mn-lt"/>
                <a:ea typeface="+mn-ea"/>
                <a:cs typeface="+mn-cs"/>
                <a:hlinkClick r:id="rId3"/>
              </a:rPr>
              <a:t>https://www.jrcptb.org.uk/sites/default/files/V19%20Internal%20Medicine%20curriculum%20proposal%20260216.pdf</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 new model of assessment – ‘Competencies in Practice (</a:t>
            </a:r>
            <a:r>
              <a:rPr lang="en-GB" sz="1200" kern="1200" dirty="0" err="1" smtClean="0">
                <a:solidFill>
                  <a:schemeClr val="tx1"/>
                </a:solidFill>
                <a:effectLst/>
                <a:latin typeface="+mn-lt"/>
                <a:ea typeface="+mn-ea"/>
                <a:cs typeface="+mn-cs"/>
              </a:rPr>
              <a:t>CiP</a:t>
            </a:r>
            <a:r>
              <a:rPr lang="en-GB" sz="1200" kern="1200" dirty="0" smtClean="0">
                <a:solidFill>
                  <a:schemeClr val="tx1"/>
                </a:solidFill>
                <a:effectLst/>
                <a:latin typeface="+mn-lt"/>
                <a:ea typeface="+mn-ea"/>
                <a:cs typeface="+mn-cs"/>
              </a:rPr>
              <a:t>)’ is being developed with the aim of simplifying workplace-based assessments. It is currently under review as part of a pilot study prior to further implementation: </a:t>
            </a:r>
            <a:r>
              <a:rPr lang="en-GB" sz="1200" u="sng" kern="1200" dirty="0" smtClean="0">
                <a:solidFill>
                  <a:schemeClr val="tx1"/>
                </a:solidFill>
                <a:effectLst/>
                <a:latin typeface="+mn-lt"/>
                <a:ea typeface="+mn-ea"/>
                <a:cs typeface="+mn-cs"/>
                <a:hlinkClick r:id="rId4"/>
              </a:rPr>
              <a:t>https://www.jrcptb.org.uk/training-certification/shape-training-and-new-internal-medicine-curriculum/cip-proof-concept-study</a:t>
            </a: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pPr/>
              <a:t>29</a:t>
            </a:fld>
            <a:endParaRPr lang="en-GB"/>
          </a:p>
        </p:txBody>
      </p:sp>
    </p:spTree>
    <p:extLst>
      <p:ext uri="{BB962C8B-B14F-4D97-AF65-F5344CB8AC3E}">
        <p14:creationId xmlns:p14="http://schemas.microsoft.com/office/powerpoint/2010/main" val="384099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proposal is still being finalised. Shape of Training is now an ‘evolution’ rather than a ‘revolution’. It aims to equip the future consultants with the medical skills, knowledge and experience to treat increasingly complex and elderly patients within their field of practice.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Medical oncology will </a:t>
            </a:r>
            <a:r>
              <a:rPr lang="en-GB" sz="1200" b="1" i="1" kern="1200" dirty="0" smtClean="0">
                <a:solidFill>
                  <a:schemeClr val="tx1"/>
                </a:solidFill>
                <a:effectLst/>
                <a:latin typeface="+mn-lt"/>
                <a:ea typeface="+mn-ea"/>
                <a:cs typeface="+mn-cs"/>
              </a:rPr>
              <a:t>not</a:t>
            </a:r>
            <a:r>
              <a:rPr lang="en-GB" sz="1200" kern="1200" dirty="0" smtClean="0">
                <a:solidFill>
                  <a:schemeClr val="tx1"/>
                </a:solidFill>
                <a:effectLst/>
                <a:latin typeface="+mn-lt"/>
                <a:ea typeface="+mn-ea"/>
                <a:cs typeface="+mn-cs"/>
              </a:rPr>
              <a:t> be part of the acute, unselected take and it will </a:t>
            </a:r>
            <a:r>
              <a:rPr lang="en-GB" sz="1200" b="1" i="1" kern="1200" dirty="0" smtClean="0">
                <a:solidFill>
                  <a:schemeClr val="tx1"/>
                </a:solidFill>
                <a:effectLst/>
                <a:latin typeface="+mn-lt"/>
                <a:ea typeface="+mn-ea"/>
                <a:cs typeface="+mn-cs"/>
              </a:rPr>
              <a:t>not</a:t>
            </a:r>
            <a:r>
              <a:rPr lang="en-GB" sz="1200" kern="1200" dirty="0" smtClean="0">
                <a:solidFill>
                  <a:schemeClr val="tx1"/>
                </a:solidFill>
                <a:effectLst/>
                <a:latin typeface="+mn-lt"/>
                <a:ea typeface="+mn-ea"/>
                <a:cs typeface="+mn-cs"/>
              </a:rPr>
              <a:t> dual accredit with internal medicine. It will instead contribute through ‘selected take’ as part of acute oncology services. It is therefore of increasing importance that acute oncology services are effective as this reduces the burden on the acute unselected take.</a:t>
            </a: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model does not propose a shortening to our training, rather an extra year of ‘CMT3’ prior to specialisation. Overall the ACP remains in support of the concept of more exposure to general medicine at this level.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New Curriculum for Internal Medicine in line with ‘Shape of Training’: </a:t>
            </a:r>
          </a:p>
          <a:p>
            <a:r>
              <a:rPr lang="en-GB" sz="1200" u="sng" kern="1200" dirty="0" smtClean="0">
                <a:solidFill>
                  <a:schemeClr val="tx1"/>
                </a:solidFill>
                <a:effectLst/>
                <a:latin typeface="+mn-lt"/>
                <a:ea typeface="+mn-ea"/>
                <a:cs typeface="+mn-cs"/>
                <a:hlinkClick r:id="rId3"/>
              </a:rPr>
              <a:t>https://www.jrcptb.org.uk/sites/default/files/V19%20Internal%20Medicine%20curriculum%20proposal%20260216.pdf</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 new model of assessment – ‘Competencies in Practice (</a:t>
            </a:r>
            <a:r>
              <a:rPr lang="en-GB" sz="1200" kern="1200" dirty="0" err="1" smtClean="0">
                <a:solidFill>
                  <a:schemeClr val="tx1"/>
                </a:solidFill>
                <a:effectLst/>
                <a:latin typeface="+mn-lt"/>
                <a:ea typeface="+mn-ea"/>
                <a:cs typeface="+mn-cs"/>
              </a:rPr>
              <a:t>CiP</a:t>
            </a:r>
            <a:r>
              <a:rPr lang="en-GB" sz="1200" kern="1200" dirty="0" smtClean="0">
                <a:solidFill>
                  <a:schemeClr val="tx1"/>
                </a:solidFill>
                <a:effectLst/>
                <a:latin typeface="+mn-lt"/>
                <a:ea typeface="+mn-ea"/>
                <a:cs typeface="+mn-cs"/>
              </a:rPr>
              <a:t>)’ is being developed with the aim of simplifying workplace-based assessments. It is currently under review as part of a pilot study prior to further implementation: </a:t>
            </a:r>
            <a:r>
              <a:rPr lang="en-GB" sz="1200" u="sng" kern="1200" dirty="0" smtClean="0">
                <a:solidFill>
                  <a:schemeClr val="tx1"/>
                </a:solidFill>
                <a:effectLst/>
                <a:latin typeface="+mn-lt"/>
                <a:ea typeface="+mn-ea"/>
                <a:cs typeface="+mn-cs"/>
                <a:hlinkClick r:id="rId4"/>
              </a:rPr>
              <a:t>https://www.jrcptb.org.uk/training-certification/shape-training-and-new-internal-medicine-curriculum/cip-proof-concept-study</a:t>
            </a: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41E38FEB-FD7B-4FB4-BE1F-306984390001}" type="slidenum">
              <a:rPr lang="en-GB" smtClean="0"/>
              <a:pPr/>
              <a:t>30</a:t>
            </a:fld>
            <a:endParaRPr lang="en-GB"/>
          </a:p>
        </p:txBody>
      </p:sp>
    </p:spTree>
    <p:extLst>
      <p:ext uri="{BB962C8B-B14F-4D97-AF65-F5344CB8AC3E}">
        <p14:creationId xmlns:p14="http://schemas.microsoft.com/office/powerpoint/2010/main" val="3840994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936B149-2ED8-4C85-87F3-0440538D5696}" type="slidenum">
              <a:rPr lang="en-GB"/>
              <a:pPr/>
              <a:t>35</a:t>
            </a:fld>
            <a:endParaRPr lang="en-GB"/>
          </a:p>
        </p:txBody>
      </p:sp>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p:txBody>
          <a:bodyPr/>
          <a:lstStyle/>
          <a:p>
            <a:pPr>
              <a:spcBef>
                <a:spcPct val="0"/>
              </a:spcBef>
            </a:pPr>
            <a:r>
              <a:rPr lang="en-GB"/>
              <a:t>5-page form</a:t>
            </a:r>
          </a:p>
          <a:p>
            <a:pPr>
              <a:spcBef>
                <a:spcPct val="0"/>
              </a:spcBef>
            </a:pPr>
            <a:r>
              <a:rPr lang="en-GB"/>
              <a:t>Summarise contents of each</a:t>
            </a:r>
          </a:p>
        </p:txBody>
      </p:sp>
      <p:sp>
        <p:nvSpPr>
          <p:cNvPr id="81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4DD8030-9A43-4842-8CA0-1E4614131D0B}" type="slidenum">
              <a:rPr lang="en-GB" sz="1200">
                <a:latin typeface="Calibri" pitchFamily="34" charset="0"/>
              </a:rPr>
              <a:pPr algn="r"/>
              <a:t>35</a:t>
            </a:fld>
            <a:endParaRPr lang="en-GB"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EA1D167-8186-4154-A97E-12C696BFCB2A}" type="datetime1">
              <a:rPr lang="en-GB" smtClean="0"/>
              <a:pPr/>
              <a:t>17/02/2017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461BD93-DA0C-4A1D-9FE5-9A2EFEE26C95}" type="slidenum">
              <a:rPr lang="en-GB" smtClean="0"/>
              <a:pPr/>
              <a:t>‹#›</a:t>
            </a:fld>
            <a:endParaRPr lang="en-GB" dirty="0"/>
          </a:p>
        </p:txBody>
      </p:sp>
    </p:spTree>
    <p:extLst>
      <p:ext uri="{BB962C8B-B14F-4D97-AF65-F5344CB8AC3E}">
        <p14:creationId xmlns:p14="http://schemas.microsoft.com/office/powerpoint/2010/main" val="289377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E22833-8804-4164-9CE6-A3B3A71C7BA4}" type="datetime1">
              <a:rPr lang="en-GB" smtClean="0"/>
              <a:pPr/>
              <a:t>17/02/2017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461BD93-DA0C-4A1D-9FE5-9A2EFEE26C95}" type="slidenum">
              <a:rPr lang="en-GB" smtClean="0"/>
              <a:pPr/>
              <a:t>‹#›</a:t>
            </a:fld>
            <a:endParaRPr lang="en-GB" dirty="0"/>
          </a:p>
        </p:txBody>
      </p:sp>
    </p:spTree>
    <p:extLst>
      <p:ext uri="{BB962C8B-B14F-4D97-AF65-F5344CB8AC3E}">
        <p14:creationId xmlns:p14="http://schemas.microsoft.com/office/powerpoint/2010/main" val="384637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E66781-7B8D-42B2-A916-C6954D61157D}" type="datetime1">
              <a:rPr lang="en-GB" smtClean="0"/>
              <a:pPr/>
              <a:t>17/02/2017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461BD93-DA0C-4A1D-9FE5-9A2EFEE26C95}" type="slidenum">
              <a:rPr lang="en-GB" smtClean="0"/>
              <a:pPr/>
              <a:t>‹#›</a:t>
            </a:fld>
            <a:endParaRPr lang="en-GB" dirty="0"/>
          </a:p>
        </p:txBody>
      </p:sp>
    </p:spTree>
    <p:extLst>
      <p:ext uri="{BB962C8B-B14F-4D97-AF65-F5344CB8AC3E}">
        <p14:creationId xmlns:p14="http://schemas.microsoft.com/office/powerpoint/2010/main" val="1347547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8778240" y="6377939"/>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
        <p:nvSpPr>
          <p:cNvPr id="12" name="object 2"/>
          <p:cNvSpPr/>
          <p:nvPr userDrawn="1"/>
        </p:nvSpPr>
        <p:spPr>
          <a:xfrm>
            <a:off x="0" y="11"/>
            <a:ext cx="3844390" cy="6855696"/>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13" name="object 4"/>
          <p:cNvSpPr/>
          <p:nvPr userDrawn="1"/>
        </p:nvSpPr>
        <p:spPr>
          <a:xfrm>
            <a:off x="321122" y="277487"/>
            <a:ext cx="3174698"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8034" y="279451"/>
            <a:ext cx="2216924" cy="59705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8778240" y="6377939"/>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
        <p:nvSpPr>
          <p:cNvPr id="12" name="object 2"/>
          <p:cNvSpPr/>
          <p:nvPr userDrawn="1"/>
        </p:nvSpPr>
        <p:spPr>
          <a:xfrm>
            <a:off x="0" y="11"/>
            <a:ext cx="3844390" cy="6855696"/>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13" name="object 4"/>
          <p:cNvSpPr/>
          <p:nvPr userDrawn="1"/>
        </p:nvSpPr>
        <p:spPr>
          <a:xfrm>
            <a:off x="321122" y="277487"/>
            <a:ext cx="3174698"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8034" y="279451"/>
            <a:ext cx="2216924" cy="59705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8778240" y="6377939"/>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
        <p:nvSpPr>
          <p:cNvPr id="12" name="object 2"/>
          <p:cNvSpPr/>
          <p:nvPr userDrawn="1"/>
        </p:nvSpPr>
        <p:spPr>
          <a:xfrm>
            <a:off x="0" y="11"/>
            <a:ext cx="3844390" cy="6855696"/>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13" name="object 4"/>
          <p:cNvSpPr/>
          <p:nvPr userDrawn="1"/>
        </p:nvSpPr>
        <p:spPr>
          <a:xfrm>
            <a:off x="321122" y="277487"/>
            <a:ext cx="3174698"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8034" y="279451"/>
            <a:ext cx="2216924" cy="59705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8778240" y="6377939"/>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
        <p:nvSpPr>
          <p:cNvPr id="12" name="object 2"/>
          <p:cNvSpPr/>
          <p:nvPr userDrawn="1"/>
        </p:nvSpPr>
        <p:spPr>
          <a:xfrm>
            <a:off x="0" y="11"/>
            <a:ext cx="3844390" cy="6855696"/>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13" name="object 4"/>
          <p:cNvSpPr/>
          <p:nvPr userDrawn="1"/>
        </p:nvSpPr>
        <p:spPr>
          <a:xfrm>
            <a:off x="321122" y="277487"/>
            <a:ext cx="3174698"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8034" y="279451"/>
            <a:ext cx="2216924" cy="59705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B5662E-3A4E-4F14-9E28-6FD9A3FF5F84}" type="datetime1">
              <a:rPr lang="en-GB" smtClean="0"/>
              <a:pPr/>
              <a:t>17/02/2017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461BD93-DA0C-4A1D-9FE5-9A2EFEE26C95}" type="slidenum">
              <a:rPr lang="en-GB" smtClean="0"/>
              <a:pPr/>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9123" y="263401"/>
            <a:ext cx="2214821" cy="734126"/>
          </a:xfrm>
          <a:prstGeom prst="rect">
            <a:avLst/>
          </a:prstGeom>
        </p:spPr>
      </p:pic>
    </p:spTree>
    <p:extLst>
      <p:ext uri="{BB962C8B-B14F-4D97-AF65-F5344CB8AC3E}">
        <p14:creationId xmlns:p14="http://schemas.microsoft.com/office/powerpoint/2010/main" val="361822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DB1A20-AB09-4944-9DAA-E29A94881DA7}" type="datetime1">
              <a:rPr lang="en-GB" smtClean="0"/>
              <a:pPr/>
              <a:t>17/02/2017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461BD93-DA0C-4A1D-9FE5-9A2EFEE26C95}" type="slidenum">
              <a:rPr lang="en-GB" smtClean="0"/>
              <a:pPr/>
              <a:t>‹#›</a:t>
            </a:fld>
            <a:endParaRPr lang="en-GB" dirty="0"/>
          </a:p>
        </p:txBody>
      </p:sp>
    </p:spTree>
    <p:extLst>
      <p:ext uri="{BB962C8B-B14F-4D97-AF65-F5344CB8AC3E}">
        <p14:creationId xmlns:p14="http://schemas.microsoft.com/office/powerpoint/2010/main" val="255001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17BCCB-C19B-4E24-8D86-4EF97091C79F}" type="datetime1">
              <a:rPr lang="en-GB" smtClean="0"/>
              <a:pPr/>
              <a:t>17/02/2017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461BD93-DA0C-4A1D-9FE5-9A2EFEE26C95}" type="slidenum">
              <a:rPr lang="en-GB" smtClean="0"/>
              <a:pPr/>
              <a:t>‹#›</a:t>
            </a:fld>
            <a:endParaRPr lang="en-GB" dirty="0"/>
          </a:p>
        </p:txBody>
      </p:sp>
    </p:spTree>
    <p:extLst>
      <p:ext uri="{BB962C8B-B14F-4D97-AF65-F5344CB8AC3E}">
        <p14:creationId xmlns:p14="http://schemas.microsoft.com/office/powerpoint/2010/main" val="370917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13329F-064F-4865-A3CA-AFFFBD5D43F6}" type="datetime1">
              <a:rPr lang="en-GB" smtClean="0"/>
              <a:pPr/>
              <a:t>17/02/2017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461BD93-DA0C-4A1D-9FE5-9A2EFEE26C95}" type="slidenum">
              <a:rPr lang="en-GB" smtClean="0"/>
              <a:pPr/>
              <a:t>‹#›</a:t>
            </a:fld>
            <a:endParaRPr lang="en-GB" dirty="0"/>
          </a:p>
        </p:txBody>
      </p:sp>
    </p:spTree>
    <p:extLst>
      <p:ext uri="{BB962C8B-B14F-4D97-AF65-F5344CB8AC3E}">
        <p14:creationId xmlns:p14="http://schemas.microsoft.com/office/powerpoint/2010/main" val="254406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06DE6D-B901-437D-8108-057318D08D7E}" type="datetime1">
              <a:rPr lang="en-GB" smtClean="0"/>
              <a:pPr/>
              <a:t>17/02/2017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461BD93-DA0C-4A1D-9FE5-9A2EFEE26C95}" type="slidenum">
              <a:rPr lang="en-GB" smtClean="0"/>
              <a:pPr/>
              <a:t>‹#›</a:t>
            </a:fld>
            <a:endParaRPr lang="en-GB" dirty="0"/>
          </a:p>
        </p:txBody>
      </p:sp>
    </p:spTree>
    <p:extLst>
      <p:ext uri="{BB962C8B-B14F-4D97-AF65-F5344CB8AC3E}">
        <p14:creationId xmlns:p14="http://schemas.microsoft.com/office/powerpoint/2010/main" val="255037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68C50-6A3A-46C3-B3A7-55C4BA3D6CF7}" type="datetime1">
              <a:rPr lang="en-GB" smtClean="0"/>
              <a:pPr/>
              <a:t>17/02/2017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461BD93-DA0C-4A1D-9FE5-9A2EFEE26C95}" type="slidenum">
              <a:rPr lang="en-GB" smtClean="0"/>
              <a:pPr/>
              <a:t>‹#›</a:t>
            </a:fld>
            <a:endParaRPr lang="en-GB" dirty="0"/>
          </a:p>
        </p:txBody>
      </p:sp>
    </p:spTree>
    <p:extLst>
      <p:ext uri="{BB962C8B-B14F-4D97-AF65-F5344CB8AC3E}">
        <p14:creationId xmlns:p14="http://schemas.microsoft.com/office/powerpoint/2010/main" val="168702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721A5D-32D5-48A3-BA7B-69F1AB18D855}" type="datetime1">
              <a:rPr lang="en-GB" smtClean="0"/>
              <a:pPr/>
              <a:t>17/02/2017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461BD93-DA0C-4A1D-9FE5-9A2EFEE26C95}" type="slidenum">
              <a:rPr lang="en-GB" smtClean="0"/>
              <a:pPr/>
              <a:t>‹#›</a:t>
            </a:fld>
            <a:endParaRPr lang="en-GB" dirty="0"/>
          </a:p>
        </p:txBody>
      </p:sp>
    </p:spTree>
    <p:extLst>
      <p:ext uri="{BB962C8B-B14F-4D97-AF65-F5344CB8AC3E}">
        <p14:creationId xmlns:p14="http://schemas.microsoft.com/office/powerpoint/2010/main" val="107361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BE84B5-52E1-4281-933D-19B7F5F1480B}" type="datetime1">
              <a:rPr lang="en-GB" smtClean="0"/>
              <a:pPr/>
              <a:t>17/02/2017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461BD93-DA0C-4A1D-9FE5-9A2EFEE26C95}" type="slidenum">
              <a:rPr lang="en-GB" smtClean="0"/>
              <a:pPr/>
              <a:t>‹#›</a:t>
            </a:fld>
            <a:endParaRPr lang="en-GB" dirty="0"/>
          </a:p>
        </p:txBody>
      </p:sp>
    </p:spTree>
    <p:extLst>
      <p:ext uri="{BB962C8B-B14F-4D97-AF65-F5344CB8AC3E}">
        <p14:creationId xmlns:p14="http://schemas.microsoft.com/office/powerpoint/2010/main" val="312158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19EE4-BC12-4946-9ECC-89B8CFDB006F}" type="datetime1">
              <a:rPr lang="en-GB" smtClean="0"/>
              <a:pPr/>
              <a:t>17/02/2017</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1BD93-DA0C-4A1D-9FE5-9A2EFEE26C95}" type="slidenum">
              <a:rPr lang="en-GB" smtClean="0"/>
              <a:pPr/>
              <a:t>‹#›</a:t>
            </a:fld>
            <a:endParaRPr lang="en-GB" dirty="0"/>
          </a:p>
        </p:txBody>
      </p:sp>
    </p:spTree>
    <p:extLst>
      <p:ext uri="{BB962C8B-B14F-4D97-AF65-F5344CB8AC3E}">
        <p14:creationId xmlns:p14="http://schemas.microsoft.com/office/powerpoint/2010/main" val="369100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theacp.org.uk/index.as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rcplondon.ac.uk/education-practice/volunteering/new-member-sought-joint-specialty-committee-medical-oncolog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tif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ruk.org/sact_consent" TargetMode="Externa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0.png"/><Relationship Id="rId7"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1.png"/><Relationship Id="rId9" Type="http://schemas.openxmlformats.org/officeDocument/2006/relationships/image" Target="../media/image28.emf"/></Relationships>
</file>

<file path=ppt/slides/_rels/slide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tiff"/><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k object 16"/>
          <p:cNvSpPr/>
          <p:nvPr/>
        </p:nvSpPr>
        <p:spPr>
          <a:xfrm>
            <a:off x="-1" y="2223492"/>
            <a:ext cx="12362213" cy="5004435"/>
          </a:xfrm>
          <a:custGeom>
            <a:avLst/>
            <a:gdLst/>
            <a:ahLst/>
            <a:cxnLst/>
            <a:rect l="l" t="t" r="r" b="b"/>
            <a:pathLst>
              <a:path w="10692130" h="5004434">
                <a:moveTo>
                  <a:pt x="0" y="5004003"/>
                </a:moveTo>
                <a:lnTo>
                  <a:pt x="10692003" y="5004003"/>
                </a:lnTo>
                <a:lnTo>
                  <a:pt x="10692003" y="0"/>
                </a:lnTo>
                <a:lnTo>
                  <a:pt x="0" y="0"/>
                </a:lnTo>
                <a:lnTo>
                  <a:pt x="0" y="5004003"/>
                </a:lnTo>
                <a:close/>
              </a:path>
            </a:pathLst>
          </a:custGeom>
          <a:solidFill>
            <a:srgbClr val="00447A"/>
          </a:solidFill>
        </p:spPr>
        <p:txBody>
          <a:bodyPr wrap="square" lIns="0" tIns="0" rIns="0" bIns="0" rtlCol="0"/>
          <a:lstStyle/>
          <a:p>
            <a:endParaRPr/>
          </a:p>
        </p:txBody>
      </p:sp>
      <p:sp>
        <p:nvSpPr>
          <p:cNvPr id="2" name="object 2"/>
          <p:cNvSpPr txBox="1"/>
          <p:nvPr/>
        </p:nvSpPr>
        <p:spPr>
          <a:xfrm>
            <a:off x="985085" y="2606903"/>
            <a:ext cx="11205468" cy="2437590"/>
          </a:xfrm>
          <a:prstGeom prst="rect">
            <a:avLst/>
          </a:prstGeom>
        </p:spPr>
        <p:txBody>
          <a:bodyPr vert="horz" wrap="square" lIns="0" tIns="0" rIns="0" bIns="0" rtlCol="0">
            <a:spAutoFit/>
          </a:bodyPr>
          <a:lstStyle/>
          <a:p>
            <a:pPr marL="12700" marR="5080">
              <a:lnSpc>
                <a:spcPct val="79800"/>
              </a:lnSpc>
            </a:pPr>
            <a:r>
              <a:rPr lang="en-GB" sz="6600" spc="-150" dirty="0">
                <a:solidFill>
                  <a:schemeClr val="bg1"/>
                </a:solidFill>
                <a:latin typeface="Alte DIN 1451 Mittelschrift gep" panose="020B0603020202020204" pitchFamily="34" charset="0"/>
                <a:cs typeface="Trebuchet MS"/>
              </a:rPr>
              <a:t>31</a:t>
            </a:r>
            <a:r>
              <a:rPr lang="en-GB" sz="6600" spc="-150" baseline="30000" dirty="0">
                <a:solidFill>
                  <a:schemeClr val="bg1"/>
                </a:solidFill>
                <a:latin typeface="Alte DIN 1451 Mittelschrift gep" panose="020B0603020202020204" pitchFamily="34" charset="0"/>
                <a:cs typeface="Trebuchet MS"/>
              </a:rPr>
              <a:t>st</a:t>
            </a:r>
            <a:r>
              <a:rPr lang="en-GB" sz="6600" spc="-150" dirty="0">
                <a:solidFill>
                  <a:schemeClr val="bg1"/>
                </a:solidFill>
                <a:latin typeface="Alte DIN 1451 Mittelschrift gep" panose="020B0603020202020204" pitchFamily="34" charset="0"/>
                <a:cs typeface="Trebuchet MS"/>
              </a:rPr>
              <a:t> Annual General Meeting of the Association of Cancer Physicians</a:t>
            </a:r>
          </a:p>
        </p:txBody>
      </p:sp>
      <p:sp>
        <p:nvSpPr>
          <p:cNvPr id="3" name="object 3"/>
          <p:cNvSpPr/>
          <p:nvPr/>
        </p:nvSpPr>
        <p:spPr>
          <a:xfrm>
            <a:off x="0" y="2173833"/>
            <a:ext cx="12190552" cy="230327"/>
          </a:xfrm>
          <a:custGeom>
            <a:avLst/>
            <a:gdLst/>
            <a:ahLst/>
            <a:cxnLst/>
            <a:rect l="l" t="t" r="r" b="b"/>
            <a:pathLst>
              <a:path w="10692130" h="254000">
                <a:moveTo>
                  <a:pt x="0" y="254000"/>
                </a:moveTo>
                <a:lnTo>
                  <a:pt x="10692003" y="254000"/>
                </a:lnTo>
                <a:lnTo>
                  <a:pt x="10692003" y="0"/>
                </a:lnTo>
                <a:lnTo>
                  <a:pt x="0" y="0"/>
                </a:lnTo>
                <a:lnTo>
                  <a:pt x="0" y="254000"/>
                </a:lnTo>
                <a:close/>
              </a:path>
            </a:pathLst>
          </a:custGeom>
          <a:solidFill>
            <a:srgbClr val="0092CA"/>
          </a:solidFill>
        </p:spPr>
        <p:txBody>
          <a:bodyPr wrap="square" lIns="0" tIns="0" rIns="0" bIns="0" rtlCol="0"/>
          <a:lstStyle/>
          <a:p>
            <a:endParaRPr/>
          </a:p>
        </p:txBody>
      </p:sp>
      <p:sp>
        <p:nvSpPr>
          <p:cNvPr id="4" name="object 4"/>
          <p:cNvSpPr/>
          <p:nvPr/>
        </p:nvSpPr>
        <p:spPr>
          <a:xfrm>
            <a:off x="985085" y="6244780"/>
            <a:ext cx="9974417" cy="0"/>
          </a:xfrm>
          <a:custGeom>
            <a:avLst/>
            <a:gdLst/>
            <a:ahLst/>
            <a:cxnLst/>
            <a:rect l="l" t="t" r="r" b="b"/>
            <a:pathLst>
              <a:path w="8748395">
                <a:moveTo>
                  <a:pt x="0" y="0"/>
                </a:moveTo>
                <a:lnTo>
                  <a:pt x="8748001" y="0"/>
                </a:lnTo>
              </a:path>
            </a:pathLst>
          </a:custGeom>
          <a:ln w="50800">
            <a:solidFill>
              <a:srgbClr val="0092CA"/>
            </a:solidFill>
          </a:ln>
        </p:spPr>
        <p:txBody>
          <a:bodyPr wrap="square" lIns="0" tIns="0" rIns="0" bIns="0" rtlCol="0"/>
          <a:lstStyle/>
          <a:p>
            <a:endParaRPr/>
          </a:p>
        </p:txBody>
      </p:sp>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3351" y="321682"/>
            <a:ext cx="3527090" cy="1074358"/>
          </a:xfrm>
          <a:prstGeom prst="rect">
            <a:avLst/>
          </a:prstGeom>
        </p:spPr>
      </p:pic>
      <p:sp>
        <p:nvSpPr>
          <p:cNvPr id="49" name="object 3"/>
          <p:cNvSpPr txBox="1">
            <a:spLocks/>
          </p:cNvSpPr>
          <p:nvPr/>
        </p:nvSpPr>
        <p:spPr>
          <a:xfrm>
            <a:off x="985085" y="5018260"/>
            <a:ext cx="10323647" cy="1169551"/>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r>
              <a:rPr lang="en-GB" kern="0" dirty="0">
                <a:latin typeface="Alte DIN 1451 Mittelschrift" panose="020B0603020202020204" pitchFamily="34" charset="0"/>
              </a:rPr>
              <a:t>Monday 7</a:t>
            </a:r>
            <a:r>
              <a:rPr lang="en-GB" kern="0" baseline="30000" dirty="0">
                <a:latin typeface="Alte DIN 1451 Mittelschrift" panose="020B0603020202020204" pitchFamily="34" charset="0"/>
              </a:rPr>
              <a:t>th</a:t>
            </a:r>
            <a:r>
              <a:rPr lang="en-GB" kern="0" dirty="0">
                <a:latin typeface="Alte DIN 1451 Mittelschrift" panose="020B0603020202020204" pitchFamily="34" charset="0"/>
              </a:rPr>
              <a:t> November 2016</a:t>
            </a:r>
          </a:p>
          <a:p>
            <a:pPr marL="12700" marR="5080"/>
            <a:r>
              <a:rPr lang="en-GB" kern="0" dirty="0">
                <a:latin typeface="Alte DIN 1451 Mittelschrift" panose="020B0603020202020204" pitchFamily="34" charset="0"/>
              </a:rPr>
              <a:t>Room 12, NCRI Conference, Liverpool</a:t>
            </a:r>
          </a:p>
        </p:txBody>
      </p:sp>
      <p:sp>
        <p:nvSpPr>
          <p:cNvPr id="52" name="object 3"/>
          <p:cNvSpPr txBox="1">
            <a:spLocks/>
          </p:cNvSpPr>
          <p:nvPr/>
        </p:nvSpPr>
        <p:spPr>
          <a:xfrm>
            <a:off x="985085" y="6244780"/>
            <a:ext cx="9974417" cy="55399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nSpc>
                <a:spcPct val="150000"/>
              </a:lnSpc>
            </a:pPr>
            <a:r>
              <a:rPr lang="en-GB" sz="2400" kern="0" dirty="0" smtClean="0">
                <a:latin typeface="Alte DIN 1451 Mittelschrift" panose="020B0603020202020204" pitchFamily="34" charset="0"/>
              </a:rPr>
              <a:t>cancerphysicians.org.uk 		                             </a:t>
            </a:r>
            <a:r>
              <a:rPr lang="en-GB" sz="2400" kern="0" dirty="0">
                <a:latin typeface="Alte DIN 1451 Mittelschrift" panose="020B0603020202020204" pitchFamily="34" charset="0"/>
              </a:rPr>
              <a:t>@</a:t>
            </a:r>
            <a:r>
              <a:rPr lang="en-GB" sz="2400" kern="0" dirty="0" err="1">
                <a:latin typeface="Alte DIN 1451 Mittelschrift" panose="020B0603020202020204" pitchFamily="34" charset="0"/>
              </a:rPr>
              <a:t>acpuk</a:t>
            </a:r>
            <a:endParaRPr lang="en-GB" sz="2400" kern="0" dirty="0">
              <a:latin typeface="Alte DIN 1451 Mittelschrift" panose="020B0603020202020204" pitchFamily="34" charset="0"/>
            </a:endParaRPr>
          </a:p>
        </p:txBody>
      </p:sp>
      <p:sp>
        <p:nvSpPr>
          <p:cNvPr id="54" name="object 3"/>
          <p:cNvSpPr txBox="1">
            <a:spLocks/>
          </p:cNvSpPr>
          <p:nvPr/>
        </p:nvSpPr>
        <p:spPr>
          <a:xfrm>
            <a:off x="4879696" y="1359965"/>
            <a:ext cx="6774836" cy="41549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lnSpc>
                <a:spcPct val="150000"/>
              </a:lnSpc>
            </a:pPr>
            <a:r>
              <a:rPr lang="en-GB" sz="1800" kern="0" dirty="0">
                <a:latin typeface="Alte DIN 1451 Mittelschrift gep" panose="020B0603020202020204" pitchFamily="34" charset="0"/>
              </a:rPr>
              <a:t>Representing and supporting Medical Oncologists in the UK</a:t>
            </a:r>
          </a:p>
        </p:txBody>
      </p:sp>
    </p:spTree>
    <p:extLst>
      <p:ext uri="{BB962C8B-B14F-4D97-AF65-F5344CB8AC3E}">
        <p14:creationId xmlns:p14="http://schemas.microsoft.com/office/powerpoint/2010/main" val="111032622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71626"/>
            <a:ext cx="7709461" cy="558637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9075" y="2067951"/>
            <a:ext cx="4352925" cy="4304714"/>
          </a:xfrm>
          <a:prstGeom prst="rect">
            <a:avLst/>
          </a:prstGeom>
        </p:spPr>
      </p:pic>
    </p:spTree>
    <p:extLst>
      <p:ext uri="{BB962C8B-B14F-4D97-AF65-F5344CB8AC3E}">
        <p14:creationId xmlns:p14="http://schemas.microsoft.com/office/powerpoint/2010/main" val="1290210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the trainee pool large enough?</a:t>
            </a:r>
          </a:p>
        </p:txBody>
      </p:sp>
      <p:sp>
        <p:nvSpPr>
          <p:cNvPr id="3" name="Content Placeholder 2"/>
          <p:cNvSpPr>
            <a:spLocks noGrp="1"/>
          </p:cNvSpPr>
          <p:nvPr>
            <p:ph idx="1"/>
          </p:nvPr>
        </p:nvSpPr>
        <p:spPr/>
        <p:txBody>
          <a:bodyPr>
            <a:normAutofit fontScale="92500" lnSpcReduction="20000"/>
          </a:bodyPr>
          <a:lstStyle/>
          <a:p>
            <a:r>
              <a:rPr lang="en-GB" dirty="0"/>
              <a:t>216 Trainees distributed over 4 years would generate 54 new consultants per year.</a:t>
            </a:r>
          </a:p>
          <a:p>
            <a:r>
              <a:rPr lang="en-GB" dirty="0"/>
              <a:t>Distributed over an average of 6 years (higher degrees) will generate approximately 36 consultants per year</a:t>
            </a:r>
          </a:p>
          <a:p>
            <a:r>
              <a:rPr lang="en-GB" dirty="0"/>
              <a:t>Over 5 years = 180 consultants</a:t>
            </a:r>
          </a:p>
          <a:p>
            <a:r>
              <a:rPr lang="en-GB" dirty="0"/>
              <a:t>Approximately 60 will retire in the next 5 years (120 in next 10 years)</a:t>
            </a:r>
          </a:p>
          <a:p>
            <a:r>
              <a:rPr lang="en-GB" dirty="0"/>
              <a:t>So expansion will be limited to 60 = 13% over 5 years = 2.6% / year</a:t>
            </a:r>
          </a:p>
          <a:p>
            <a:r>
              <a:rPr lang="en-GB" dirty="0"/>
              <a:t>ACP Strategy aspiration is for 1:100000 by 2020 = 600</a:t>
            </a:r>
          </a:p>
          <a:p>
            <a:r>
              <a:rPr lang="en-GB" dirty="0"/>
              <a:t>@2.6% we would have 550 in 2020</a:t>
            </a:r>
          </a:p>
          <a:p>
            <a:r>
              <a:rPr lang="en-GB" dirty="0"/>
              <a:t>Getting to 900 will take 25 years.</a:t>
            </a:r>
          </a:p>
          <a:p>
            <a:r>
              <a:rPr lang="en-GB" dirty="0"/>
              <a:t>We need 6.5 % growth to reach 900 by 2025</a:t>
            </a:r>
          </a:p>
        </p:txBody>
      </p:sp>
    </p:spTree>
    <p:extLst>
      <p:ext uri="{BB962C8B-B14F-4D97-AF65-F5344CB8AC3E}">
        <p14:creationId xmlns:p14="http://schemas.microsoft.com/office/powerpoint/2010/main" val="2401046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National Cancer Transformation Board</a:t>
            </a:r>
          </a:p>
        </p:txBody>
      </p:sp>
      <p:sp>
        <p:nvSpPr>
          <p:cNvPr id="3" name="Content Placeholder 2"/>
          <p:cNvSpPr>
            <a:spLocks noGrp="1"/>
          </p:cNvSpPr>
          <p:nvPr>
            <p:ph idx="1"/>
          </p:nvPr>
        </p:nvSpPr>
        <p:spPr/>
        <p:txBody>
          <a:bodyPr/>
          <a:lstStyle/>
          <a:p>
            <a:r>
              <a:rPr lang="en-GB" dirty="0"/>
              <a:t>Achieving World-Class Cancer Outcomes: Taking the strategy forward March 2016</a:t>
            </a:r>
          </a:p>
          <a:p>
            <a:endParaRPr lang="en-GB" dirty="0"/>
          </a:p>
          <a:p>
            <a:r>
              <a:rPr lang="en-GB" i="1" dirty="0"/>
              <a:t>“Building on the Taskforce report, HEE will baseline the current state of the cancer and related workforce, identifying current gaps and drivers for those gaps, reporting in June 2016. We will use the baseline, along with a projection of the future planned workforce based on current demand, to address capacity issues by developing an action plan by September 2016, including any plans for international recruitment”.</a:t>
            </a:r>
          </a:p>
        </p:txBody>
      </p:sp>
    </p:spTree>
    <p:extLst>
      <p:ext uri="{BB962C8B-B14F-4D97-AF65-F5344CB8AC3E}">
        <p14:creationId xmlns:p14="http://schemas.microsoft.com/office/powerpoint/2010/main" val="2059460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Workforce - Current status</a:t>
            </a:r>
          </a:p>
        </p:txBody>
      </p:sp>
      <p:sp>
        <p:nvSpPr>
          <p:cNvPr id="3" name="Content Placeholder 2"/>
          <p:cNvSpPr>
            <a:spLocks noGrp="1"/>
          </p:cNvSpPr>
          <p:nvPr>
            <p:ph idx="1"/>
          </p:nvPr>
        </p:nvSpPr>
        <p:spPr/>
        <p:txBody>
          <a:bodyPr>
            <a:normAutofit lnSpcReduction="10000"/>
          </a:bodyPr>
          <a:lstStyle/>
          <a:p>
            <a:r>
              <a:rPr lang="en-GB" dirty="0"/>
              <a:t>Transformation Board working with HEE</a:t>
            </a:r>
          </a:p>
          <a:p>
            <a:r>
              <a:rPr lang="en-GB" dirty="0"/>
              <a:t>CRUK has commissioned an independent project on Non-surgical Cancer workforce. </a:t>
            </a:r>
          </a:p>
          <a:p>
            <a:r>
              <a:rPr lang="en-GB" dirty="0"/>
              <a:t>ACP and RCR have supported a bid from 2020 </a:t>
            </a:r>
            <a:r>
              <a:rPr lang="en-GB" dirty="0" smtClean="0"/>
              <a:t>Delivery</a:t>
            </a:r>
          </a:p>
          <a:p>
            <a:r>
              <a:rPr lang="en-GB" dirty="0" smtClean="0"/>
              <a:t>CRUK have asked 2020 to work with a 2</a:t>
            </a:r>
            <a:r>
              <a:rPr lang="en-GB" baseline="30000" dirty="0" smtClean="0"/>
              <a:t>nd</a:t>
            </a:r>
            <a:r>
              <a:rPr lang="en-GB" dirty="0" smtClean="0"/>
              <a:t> bidder (Institute for Employment Studies – IES) as a joint project</a:t>
            </a:r>
            <a:endParaRPr lang="en-GB" dirty="0"/>
          </a:p>
          <a:p>
            <a:r>
              <a:rPr lang="en-GB" dirty="0"/>
              <a:t>We will endeavour to assure a transparent and unbiased assessment of current status and needs</a:t>
            </a:r>
          </a:p>
          <a:p>
            <a:r>
              <a:rPr lang="en-GB" dirty="0"/>
              <a:t>Membership database may be important so please complete all relevant fields !</a:t>
            </a:r>
          </a:p>
        </p:txBody>
      </p:sp>
    </p:spTree>
    <p:extLst>
      <p:ext uri="{BB962C8B-B14F-4D97-AF65-F5344CB8AC3E}">
        <p14:creationId xmlns:p14="http://schemas.microsoft.com/office/powerpoint/2010/main" val="1948393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Cancer Alliances</a:t>
            </a:r>
          </a:p>
        </p:txBody>
      </p:sp>
      <p:sp>
        <p:nvSpPr>
          <p:cNvPr id="3" name="Content Placeholder 2"/>
          <p:cNvSpPr>
            <a:spLocks noGrp="1"/>
          </p:cNvSpPr>
          <p:nvPr>
            <p:ph idx="1"/>
          </p:nvPr>
        </p:nvSpPr>
        <p:spPr/>
        <p:txBody>
          <a:bodyPr>
            <a:normAutofit fontScale="92500" lnSpcReduction="10000"/>
          </a:bodyPr>
          <a:lstStyle/>
          <a:p>
            <a:r>
              <a:rPr lang="en-GB" i="1" dirty="0"/>
              <a:t>“The NHS will also set up Cancer Alliances made up of clinical and other local leaders from across different health and care settings. These alliances will review all data for their area – including survival, early diagnosis rates, treatment outcomes, patient experience and quality of life – and use it to pinpoint areas for local improvement”.</a:t>
            </a:r>
          </a:p>
          <a:p>
            <a:endParaRPr lang="en-GB" dirty="0"/>
          </a:p>
          <a:p>
            <a:r>
              <a:rPr lang="en-GB" dirty="0"/>
              <a:t>These are not “cancer networks” They may provide some support but are essentially loco-regional commissioning groups</a:t>
            </a:r>
          </a:p>
          <a:p>
            <a:r>
              <a:rPr lang="en-GB" dirty="0"/>
              <a:t>They will align with the STPs (Sustainability and Transformation Plans)</a:t>
            </a:r>
          </a:p>
          <a:p>
            <a:pPr marL="0" indent="0">
              <a:buNone/>
            </a:pPr>
            <a:r>
              <a:rPr lang="en-GB" dirty="0"/>
              <a:t>	- High level strategic commissioning groups – This is about efficiency 	and saving money!</a:t>
            </a:r>
          </a:p>
          <a:p>
            <a:pPr marL="0" indent="0">
              <a:buNone/>
            </a:pPr>
            <a:endParaRPr lang="en-GB" dirty="0"/>
          </a:p>
        </p:txBody>
      </p:sp>
    </p:spTree>
    <p:extLst>
      <p:ext uri="{BB962C8B-B14F-4D97-AF65-F5344CB8AC3E}">
        <p14:creationId xmlns:p14="http://schemas.microsoft.com/office/powerpoint/2010/main" val="791523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Cancer Vanguards</a:t>
            </a:r>
          </a:p>
        </p:txBody>
      </p:sp>
      <p:sp>
        <p:nvSpPr>
          <p:cNvPr id="3" name="Content Placeholder 2"/>
          <p:cNvSpPr>
            <a:spLocks noGrp="1"/>
          </p:cNvSpPr>
          <p:nvPr>
            <p:ph idx="1"/>
          </p:nvPr>
        </p:nvSpPr>
        <p:spPr/>
        <p:txBody>
          <a:bodyPr>
            <a:normAutofit fontScale="92500" lnSpcReduction="20000"/>
          </a:bodyPr>
          <a:lstStyle/>
          <a:p>
            <a:r>
              <a:rPr lang="en-GB" dirty="0"/>
              <a:t>“</a:t>
            </a:r>
            <a:r>
              <a:rPr lang="en-GB" i="1" dirty="0"/>
              <a:t>The cancer vanguards are piloting various new models of care in three sites across the country”. </a:t>
            </a:r>
          </a:p>
          <a:p>
            <a:r>
              <a:rPr lang="en-GB" i="1" dirty="0"/>
              <a:t>“Consideration of vanguards in other health economies in the coming years”. </a:t>
            </a:r>
          </a:p>
          <a:p>
            <a:r>
              <a:rPr lang="en-GB" i="1" dirty="0"/>
              <a:t>“There is a significant opportunity to transfer the substantial learnings from the vanguards into the work of the Alliances as they are established”. </a:t>
            </a:r>
          </a:p>
          <a:p>
            <a:r>
              <a:rPr lang="en-GB" i="1" dirty="0"/>
              <a:t>“However it must be noted that not all aspects will be transferable without huge investment, even accepting the potential savings from working collaboratively. There is therefore a need to consider other mechanisms for spreading best practice and ensuring all areas of the country are well placed to drive improvements</a:t>
            </a:r>
            <a:r>
              <a:rPr lang="en-GB" dirty="0"/>
              <a:t>”. </a:t>
            </a:r>
          </a:p>
          <a:p>
            <a:r>
              <a:rPr lang="en-GB" dirty="0"/>
              <a:t>Vanguards may not be representative of “typical” cancer economies.</a:t>
            </a:r>
          </a:p>
          <a:p>
            <a:endParaRPr lang="en-GB" dirty="0"/>
          </a:p>
        </p:txBody>
      </p:sp>
    </p:spTree>
    <p:extLst>
      <p:ext uri="{BB962C8B-B14F-4D97-AF65-F5344CB8AC3E}">
        <p14:creationId xmlns:p14="http://schemas.microsoft.com/office/powerpoint/2010/main" val="3967417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Cancer Dashboards </a:t>
            </a:r>
            <a:r>
              <a:rPr lang="en-GB" sz="2700" dirty="0"/>
              <a:t>https://www.cancerdata.nhs.uk/dashboard#?tab=Overview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90688"/>
            <a:ext cx="9951935" cy="5044131"/>
          </a:xfrm>
        </p:spPr>
      </p:pic>
    </p:spTree>
    <p:extLst>
      <p:ext uri="{BB962C8B-B14F-4D97-AF65-F5344CB8AC3E}">
        <p14:creationId xmlns:p14="http://schemas.microsoft.com/office/powerpoint/2010/main" val="2390114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 Makers</a:t>
            </a:r>
          </a:p>
        </p:txBody>
      </p:sp>
      <p:sp>
        <p:nvSpPr>
          <p:cNvPr id="3" name="Content Placeholder 2"/>
          <p:cNvSpPr>
            <a:spLocks noGrp="1"/>
          </p:cNvSpPr>
          <p:nvPr>
            <p:ph idx="1"/>
          </p:nvPr>
        </p:nvSpPr>
        <p:spPr/>
        <p:txBody>
          <a:bodyPr/>
          <a:lstStyle/>
          <a:p>
            <a:r>
              <a:rPr lang="en-GB" dirty="0"/>
              <a:t>Work is behind schedule, but significant progress has been made in last 2 months</a:t>
            </a:r>
          </a:p>
          <a:p>
            <a:r>
              <a:rPr lang="en-GB" dirty="0"/>
              <a:t>New membership database</a:t>
            </a:r>
          </a:p>
          <a:p>
            <a:r>
              <a:rPr lang="en-GB" dirty="0"/>
              <a:t>New Subscription rates (Lower) and payment methods</a:t>
            </a:r>
          </a:p>
          <a:p>
            <a:r>
              <a:rPr lang="en-GB" dirty="0"/>
              <a:t>New Logo</a:t>
            </a:r>
          </a:p>
          <a:p>
            <a:r>
              <a:rPr lang="en-GB" dirty="0"/>
              <a:t>New </a:t>
            </a:r>
            <a:r>
              <a:rPr lang="en-GB" dirty="0" smtClean="0"/>
              <a:t>Website </a:t>
            </a:r>
            <a:r>
              <a:rPr lang="en-GB" dirty="0" smtClean="0">
                <a:hlinkClick r:id="rId2"/>
              </a:rPr>
              <a:t>www.theacp.org.uk</a:t>
            </a:r>
            <a:endParaRPr lang="en-GB" dirty="0"/>
          </a:p>
          <a:p>
            <a:r>
              <a:rPr lang="en-GB" dirty="0"/>
              <a:t>Meetings management</a:t>
            </a:r>
          </a:p>
          <a:p>
            <a:r>
              <a:rPr lang="en-GB" dirty="0">
                <a:solidFill>
                  <a:srgbClr val="FF0000"/>
                </a:solidFill>
              </a:rPr>
              <a:t>PLEASE LOOK OUT FOR THE EMAILS THAT WILL ALLOW YOU TO ACTIVATE YOUR NEW REGISTRATION AND MEMBERSHIP</a:t>
            </a:r>
          </a:p>
        </p:txBody>
      </p:sp>
    </p:spTree>
    <p:extLst>
      <p:ext uri="{BB962C8B-B14F-4D97-AF65-F5344CB8AC3E}">
        <p14:creationId xmlns:p14="http://schemas.microsoft.com/office/powerpoint/2010/main" val="1886276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Board of Trustees</a:t>
            </a:r>
          </a:p>
        </p:txBody>
      </p:sp>
      <p:sp>
        <p:nvSpPr>
          <p:cNvPr id="3" name="Content Placeholder 2"/>
          <p:cNvSpPr>
            <a:spLocks noGrp="1"/>
          </p:cNvSpPr>
          <p:nvPr>
            <p:ph idx="1"/>
          </p:nvPr>
        </p:nvSpPr>
        <p:spPr/>
        <p:txBody>
          <a:bodyPr/>
          <a:lstStyle/>
          <a:p>
            <a:r>
              <a:rPr lang="en-GB" dirty="0" smtClean="0"/>
              <a:t>Dr Alison Jones</a:t>
            </a:r>
          </a:p>
          <a:p>
            <a:r>
              <a:rPr lang="en-GB" dirty="0" smtClean="0"/>
              <a:t>Professor Richard </a:t>
            </a:r>
            <a:r>
              <a:rPr lang="en-GB" dirty="0" err="1" smtClean="0"/>
              <a:t>Begent</a:t>
            </a:r>
            <a:endParaRPr lang="en-GB" dirty="0" smtClean="0"/>
          </a:p>
          <a:p>
            <a:r>
              <a:rPr lang="en-GB" dirty="0" smtClean="0"/>
              <a:t>Dr Chris Gallagher</a:t>
            </a:r>
          </a:p>
          <a:p>
            <a:endParaRPr lang="en-GB" dirty="0" smtClean="0"/>
          </a:p>
          <a:p>
            <a:pPr>
              <a:buNone/>
            </a:pPr>
            <a:endParaRPr lang="en-GB" dirty="0"/>
          </a:p>
        </p:txBody>
      </p:sp>
    </p:spTree>
    <p:extLst>
      <p:ext uri="{BB962C8B-B14F-4D97-AF65-F5344CB8AC3E}">
        <p14:creationId xmlns:p14="http://schemas.microsoft.com/office/powerpoint/2010/main" val="2217038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Exec </a:t>
            </a:r>
            <a:r>
              <a:rPr lang="en-GB" dirty="0" err="1" smtClean="0"/>
              <a:t>Cttee</a:t>
            </a:r>
            <a:r>
              <a:rPr lang="en-GB" dirty="0" smtClean="0"/>
              <a:t> and JSC Update		</a:t>
            </a:r>
            <a:endParaRPr lang="en-GB" dirty="0"/>
          </a:p>
        </p:txBody>
      </p:sp>
      <p:sp>
        <p:nvSpPr>
          <p:cNvPr id="5" name="Content Placeholder 4"/>
          <p:cNvSpPr>
            <a:spLocks noGrp="1"/>
          </p:cNvSpPr>
          <p:nvPr>
            <p:ph idx="1"/>
          </p:nvPr>
        </p:nvSpPr>
        <p:spPr/>
        <p:txBody>
          <a:bodyPr>
            <a:normAutofit lnSpcReduction="10000"/>
          </a:bodyPr>
          <a:lstStyle/>
          <a:p>
            <a:r>
              <a:rPr lang="en-GB" dirty="0" smtClean="0"/>
              <a:t>ACP Executive</a:t>
            </a:r>
          </a:p>
          <a:p>
            <a:r>
              <a:rPr lang="en-GB" dirty="0" smtClean="0"/>
              <a:t>Deputy Chair – Vacant</a:t>
            </a:r>
          </a:p>
          <a:p>
            <a:r>
              <a:rPr lang="en-GB" dirty="0" smtClean="0"/>
              <a:t>Hon Treasurer – to be remodelled with support</a:t>
            </a:r>
          </a:p>
          <a:p>
            <a:r>
              <a:rPr lang="en-GB" dirty="0" smtClean="0"/>
              <a:t>Chair – term 1 more year.</a:t>
            </a:r>
          </a:p>
          <a:p>
            <a:endParaRPr lang="en-GB" dirty="0"/>
          </a:p>
          <a:p>
            <a:r>
              <a:rPr lang="en-GB" dirty="0" smtClean="0"/>
              <a:t>JSC</a:t>
            </a:r>
          </a:p>
          <a:p>
            <a:r>
              <a:rPr lang="en-GB" dirty="0" smtClean="0"/>
              <a:t>College representatives – closes 1/11/16</a:t>
            </a:r>
          </a:p>
          <a:p>
            <a:r>
              <a:rPr lang="en-GB" smtClean="0">
                <a:hlinkClick r:id="rId2"/>
              </a:rPr>
              <a:t>https://www.rcplondon.ac.uk/education-practice/volunteering/new-member-sought-joint-specialty-committee-medical-oncology</a:t>
            </a:r>
            <a:r>
              <a:rPr lang="en-GB" smtClean="0"/>
              <a:t> </a:t>
            </a:r>
            <a:endParaRPr lang="en-GB" dirty="0"/>
          </a:p>
        </p:txBody>
      </p:sp>
    </p:spTree>
    <p:extLst>
      <p:ext uri="{BB962C8B-B14F-4D97-AF65-F5344CB8AC3E}">
        <p14:creationId xmlns:p14="http://schemas.microsoft.com/office/powerpoint/2010/main" val="2283513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en-GB" altLang="en-US" dirty="0"/>
              <a:t>AGM</a:t>
            </a:r>
            <a:br>
              <a:rPr lang="en-GB" altLang="en-US" dirty="0"/>
            </a:br>
            <a:r>
              <a:rPr lang="en-GB" altLang="en-US" dirty="0"/>
              <a:t>Agenda 2016</a:t>
            </a:r>
          </a:p>
        </p:txBody>
      </p:sp>
      <p:sp>
        <p:nvSpPr>
          <p:cNvPr id="3075" name="Rectangle 3"/>
          <p:cNvSpPr>
            <a:spLocks noGrp="1" noChangeArrowheads="1"/>
          </p:cNvSpPr>
          <p:nvPr>
            <p:ph idx="1"/>
          </p:nvPr>
        </p:nvSpPr>
        <p:spPr/>
        <p:txBody>
          <a:bodyPr>
            <a:normAutofit fontScale="92500" lnSpcReduction="20000"/>
          </a:bodyPr>
          <a:lstStyle/>
          <a:p>
            <a:pPr eaLnBrk="1" hangingPunct="1">
              <a:lnSpc>
                <a:spcPct val="80000"/>
              </a:lnSpc>
            </a:pPr>
            <a:r>
              <a:rPr lang="en-GB" altLang="en-US" sz="2400" dirty="0"/>
              <a:t>Welcome					(JJ)</a:t>
            </a:r>
          </a:p>
          <a:p>
            <a:pPr>
              <a:lnSpc>
                <a:spcPct val="80000"/>
              </a:lnSpc>
            </a:pPr>
            <a:r>
              <a:rPr lang="en-GB" altLang="en-US" sz="2400" dirty="0"/>
              <a:t>Apologies					(AN)</a:t>
            </a:r>
          </a:p>
          <a:p>
            <a:pPr>
              <a:lnSpc>
                <a:spcPct val="80000"/>
              </a:lnSpc>
            </a:pPr>
            <a:r>
              <a:rPr lang="en-GB" altLang="en-US" sz="2400" dirty="0"/>
              <a:t>Prizes						</a:t>
            </a:r>
            <a:r>
              <a:rPr lang="en-GB" altLang="en-US" sz="2400" dirty="0" smtClean="0"/>
              <a:t>(JJ)</a:t>
            </a:r>
            <a:endParaRPr lang="en-GB" altLang="en-US" sz="2400" dirty="0"/>
          </a:p>
          <a:p>
            <a:pPr>
              <a:lnSpc>
                <a:spcPct val="80000"/>
              </a:lnSpc>
            </a:pPr>
            <a:r>
              <a:rPr lang="en-GB" altLang="en-US" sz="2400" dirty="0"/>
              <a:t>Chair’s Summary 				(JJ)</a:t>
            </a:r>
          </a:p>
          <a:p>
            <a:pPr>
              <a:lnSpc>
                <a:spcPct val="80000"/>
              </a:lnSpc>
            </a:pPr>
            <a:r>
              <a:rPr lang="en-GB" altLang="en-US" sz="2400" dirty="0"/>
              <a:t>Executive Committee update			</a:t>
            </a:r>
            <a:r>
              <a:rPr lang="en-GB" altLang="en-US" sz="2400" dirty="0" smtClean="0"/>
              <a:t>(JJ)</a:t>
            </a:r>
          </a:p>
          <a:p>
            <a:pPr>
              <a:lnSpc>
                <a:spcPct val="80000"/>
              </a:lnSpc>
            </a:pPr>
            <a:r>
              <a:rPr lang="en-GB" altLang="en-US" sz="2400" dirty="0" smtClean="0"/>
              <a:t>Meetings					(RB)</a:t>
            </a:r>
            <a:endParaRPr lang="en-GB" altLang="en-US" sz="2400" dirty="0"/>
          </a:p>
          <a:p>
            <a:pPr>
              <a:lnSpc>
                <a:spcPct val="80000"/>
              </a:lnSpc>
            </a:pPr>
            <a:r>
              <a:rPr lang="en-GB" altLang="en-US" sz="2400" dirty="0"/>
              <a:t>Treasurer’s Report				(MH)</a:t>
            </a:r>
          </a:p>
          <a:p>
            <a:pPr>
              <a:lnSpc>
                <a:spcPct val="80000"/>
              </a:lnSpc>
            </a:pPr>
            <a:r>
              <a:rPr lang="en-GB" altLang="en-US" sz="2400" dirty="0"/>
              <a:t>Trainees Report 				(AJ)</a:t>
            </a:r>
          </a:p>
          <a:p>
            <a:pPr eaLnBrk="1" hangingPunct="1">
              <a:lnSpc>
                <a:spcPct val="80000"/>
              </a:lnSpc>
            </a:pPr>
            <a:r>
              <a:rPr lang="en-GB" altLang="en-US" sz="2400" dirty="0" smtClean="0"/>
              <a:t>SAC &amp; Curriculum</a:t>
            </a:r>
            <a:r>
              <a:rPr lang="en-GB" altLang="en-US" sz="2400" dirty="0"/>
              <a:t>				</a:t>
            </a:r>
            <a:r>
              <a:rPr lang="en-GB" altLang="en-US" sz="2400" dirty="0" smtClean="0"/>
              <a:t>(AJ)</a:t>
            </a:r>
            <a:endParaRPr lang="en-GB" altLang="en-US" sz="2400" dirty="0"/>
          </a:p>
          <a:p>
            <a:pPr eaLnBrk="1" hangingPunct="1">
              <a:lnSpc>
                <a:spcPct val="80000"/>
              </a:lnSpc>
            </a:pPr>
            <a:r>
              <a:rPr lang="en-GB" altLang="en-US" sz="2400" dirty="0"/>
              <a:t>National Chemotherapy Board 		(JM)</a:t>
            </a:r>
          </a:p>
          <a:p>
            <a:pPr>
              <a:lnSpc>
                <a:spcPct val="80000"/>
              </a:lnSpc>
            </a:pPr>
            <a:r>
              <a:rPr lang="en-GB" altLang="en-US" sz="2400" dirty="0"/>
              <a:t>New Members 				(AN)</a:t>
            </a:r>
          </a:p>
          <a:p>
            <a:pPr>
              <a:lnSpc>
                <a:spcPct val="80000"/>
              </a:lnSpc>
            </a:pPr>
            <a:r>
              <a:rPr lang="en-GB" altLang="en-US" sz="2400" dirty="0"/>
              <a:t>AOB</a:t>
            </a:r>
          </a:p>
          <a:p>
            <a:pPr>
              <a:lnSpc>
                <a:spcPct val="80000"/>
              </a:lnSpc>
            </a:pPr>
            <a:r>
              <a:rPr lang="en-GB" altLang="en-US" sz="2400" dirty="0"/>
              <a:t>Date of next meeting</a:t>
            </a:r>
          </a:p>
          <a:p>
            <a:pPr eaLnBrk="1" hangingPunct="1">
              <a:lnSpc>
                <a:spcPct val="80000"/>
              </a:lnSpc>
              <a:buFontTx/>
              <a:buNone/>
            </a:pPr>
            <a:endParaRPr lang="en-GB" altLang="en-US" sz="2400" dirty="0"/>
          </a:p>
          <a:p>
            <a:pPr eaLnBrk="1" hangingPunct="1">
              <a:lnSpc>
                <a:spcPct val="80000"/>
              </a:lnSpc>
            </a:pPr>
            <a:endParaRPr lang="en-GB" altLang="en-US" sz="2400" dirty="0"/>
          </a:p>
        </p:txBody>
      </p:sp>
    </p:spTree>
    <p:extLst>
      <p:ext uri="{BB962C8B-B14F-4D97-AF65-F5344CB8AC3E}">
        <p14:creationId xmlns:p14="http://schemas.microsoft.com/office/powerpoint/2010/main" val="2774121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Meetings – Dr Ruth Board</a:t>
            </a:r>
            <a:endParaRPr lang="en-GB" dirty="0"/>
          </a:p>
        </p:txBody>
      </p:sp>
      <p:sp>
        <p:nvSpPr>
          <p:cNvPr id="3" name="Content Placeholder 2"/>
          <p:cNvSpPr>
            <a:spLocks noGrp="1"/>
          </p:cNvSpPr>
          <p:nvPr>
            <p:ph idx="1"/>
          </p:nvPr>
        </p:nvSpPr>
        <p:spPr/>
        <p:txBody>
          <a:bodyPr>
            <a:normAutofit lnSpcReduction="10000"/>
          </a:bodyPr>
          <a:lstStyle/>
          <a:p>
            <a:pPr>
              <a:buNone/>
            </a:pPr>
            <a:r>
              <a:rPr lang="en-GB" dirty="0" smtClean="0"/>
              <a:t>Late Medical Effects of Cancer Treatment Conference (RCP London) – 11</a:t>
            </a:r>
            <a:r>
              <a:rPr lang="en-GB" baseline="30000" dirty="0" smtClean="0"/>
              <a:t>th</a:t>
            </a:r>
            <a:r>
              <a:rPr lang="en-GB" dirty="0" smtClean="0"/>
              <a:t> November 2016</a:t>
            </a:r>
          </a:p>
          <a:p>
            <a:pPr>
              <a:buNone/>
            </a:pPr>
            <a:r>
              <a:rPr lang="en-GB" dirty="0" smtClean="0"/>
              <a:t>New Consultants Group Meeting, Manchester – 18/19</a:t>
            </a:r>
            <a:r>
              <a:rPr lang="en-GB" baseline="30000" dirty="0" smtClean="0"/>
              <a:t>th</a:t>
            </a:r>
            <a:r>
              <a:rPr lang="en-GB" dirty="0" smtClean="0"/>
              <a:t> March 2016</a:t>
            </a:r>
          </a:p>
          <a:p>
            <a:pPr>
              <a:buNone/>
            </a:pPr>
            <a:endParaRPr lang="en-GB" dirty="0" smtClean="0"/>
          </a:p>
          <a:p>
            <a:pPr>
              <a:buNone/>
            </a:pPr>
            <a:r>
              <a:rPr lang="en-GB" dirty="0" smtClean="0"/>
              <a:t>Discussing an annual Spring Meeting with AGM</a:t>
            </a:r>
          </a:p>
          <a:p>
            <a:pPr>
              <a:buNone/>
            </a:pPr>
            <a:endParaRPr lang="en-GB" dirty="0" smtClean="0"/>
          </a:p>
          <a:p>
            <a:pPr>
              <a:buNone/>
            </a:pPr>
            <a:r>
              <a:rPr lang="en-GB" dirty="0" smtClean="0"/>
              <a:t>Educational Workshop on Immunotherapies – 13</a:t>
            </a:r>
            <a:r>
              <a:rPr lang="en-GB" baseline="30000" dirty="0" smtClean="0"/>
              <a:t>th</a:t>
            </a:r>
            <a:r>
              <a:rPr lang="en-GB" dirty="0" smtClean="0"/>
              <a:t> October </a:t>
            </a:r>
            <a:r>
              <a:rPr lang="en-GB" dirty="0" smtClean="0"/>
              <a:t>2017 - Manchester</a:t>
            </a:r>
            <a:endParaRPr lang="en-GB" dirty="0" smtClean="0"/>
          </a:p>
          <a:p>
            <a:pPr>
              <a:buNone/>
            </a:pPr>
            <a:r>
              <a:rPr lang="en-GB" dirty="0" smtClean="0"/>
              <a:t>Cancer Physicians in Training Weekend – 14/15</a:t>
            </a:r>
            <a:r>
              <a:rPr lang="en-GB" baseline="30000" dirty="0" smtClean="0"/>
              <a:t>th</a:t>
            </a:r>
            <a:r>
              <a:rPr lang="en-GB" dirty="0" smtClean="0"/>
              <a:t> October </a:t>
            </a:r>
            <a:r>
              <a:rPr lang="en-GB" dirty="0" smtClean="0"/>
              <a:t>2017 - Manchester</a:t>
            </a:r>
            <a:endParaRPr lang="en-GB" dirty="0"/>
          </a:p>
        </p:txBody>
      </p:sp>
    </p:spTree>
    <p:extLst>
      <p:ext uri="{BB962C8B-B14F-4D97-AF65-F5344CB8AC3E}">
        <p14:creationId xmlns:p14="http://schemas.microsoft.com/office/powerpoint/2010/main" val="250673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ACP publications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628" y="1551256"/>
            <a:ext cx="2858827" cy="4133244"/>
          </a:xfrm>
          <a:prstGeom prst="rect">
            <a:avLst/>
          </a:prstGeom>
        </p:spPr>
      </p:pic>
      <p:pic>
        <p:nvPicPr>
          <p:cNvPr id="30722" name="Picture 2" descr="Image result for precision oncology problem solving"/>
          <p:cNvPicPr>
            <a:picLocks noChangeAspect="1" noChangeArrowheads="1"/>
          </p:cNvPicPr>
          <p:nvPr/>
        </p:nvPicPr>
        <p:blipFill>
          <a:blip r:embed="rId3"/>
          <a:srcRect/>
          <a:stretch>
            <a:fillRect/>
          </a:stretch>
        </p:blipFill>
        <p:spPr bwMode="auto">
          <a:xfrm>
            <a:off x="3635045" y="1557668"/>
            <a:ext cx="2920134" cy="4139622"/>
          </a:xfrm>
          <a:prstGeom prst="rect">
            <a:avLst/>
          </a:prstGeom>
          <a:noFill/>
        </p:spPr>
      </p:pic>
      <p:pic>
        <p:nvPicPr>
          <p:cNvPr id="30724" name="Picture 4" descr="Image result for acute oncology problem solving"/>
          <p:cNvPicPr>
            <a:picLocks noChangeAspect="1" noChangeArrowheads="1"/>
          </p:cNvPicPr>
          <p:nvPr/>
        </p:nvPicPr>
        <p:blipFill>
          <a:blip r:embed="rId4"/>
          <a:srcRect/>
          <a:stretch>
            <a:fillRect/>
          </a:stretch>
        </p:blipFill>
        <p:spPr bwMode="auto">
          <a:xfrm>
            <a:off x="6544498" y="1573479"/>
            <a:ext cx="2896464" cy="4091051"/>
          </a:xfrm>
          <a:prstGeom prst="rect">
            <a:avLst/>
          </a:prstGeom>
          <a:noFill/>
        </p:spPr>
      </p:pic>
      <p:pic>
        <p:nvPicPr>
          <p:cNvPr id="5" name="Picture 4"/>
          <p:cNvPicPr>
            <a:picLocks noChangeAspect="1"/>
          </p:cNvPicPr>
          <p:nvPr/>
        </p:nvPicPr>
        <p:blipFill>
          <a:blip r:embed="rId5"/>
          <a:stretch>
            <a:fillRect/>
          </a:stretch>
        </p:blipFill>
        <p:spPr>
          <a:xfrm>
            <a:off x="6312236" y="4549385"/>
            <a:ext cx="5879764" cy="2308615"/>
          </a:xfrm>
          <a:prstGeom prst="rect">
            <a:avLst/>
          </a:prstGeom>
        </p:spPr>
      </p:pic>
    </p:spTree>
    <p:extLst>
      <p:ext uri="{BB962C8B-B14F-4D97-AF65-F5344CB8AC3E}">
        <p14:creationId xmlns:p14="http://schemas.microsoft.com/office/powerpoint/2010/main" val="536607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ACP Strategy</a:t>
            </a:r>
            <a:endParaRPr lang="en-GB" dirty="0"/>
          </a:p>
        </p:txBody>
      </p:sp>
      <p:sp>
        <p:nvSpPr>
          <p:cNvPr id="3" name="Content Placeholder 2"/>
          <p:cNvSpPr>
            <a:spLocks noGrp="1"/>
          </p:cNvSpPr>
          <p:nvPr>
            <p:ph idx="1"/>
          </p:nvPr>
        </p:nvSpPr>
        <p:spPr/>
        <p:txBody>
          <a:bodyPr/>
          <a:lstStyle/>
          <a:p>
            <a:r>
              <a:rPr lang="en-GB" dirty="0" smtClean="0"/>
              <a:t>Published on </a:t>
            </a:r>
            <a:r>
              <a:rPr lang="en-GB" dirty="0" err="1" smtClean="0"/>
              <a:t>eCancer</a:t>
            </a:r>
            <a:r>
              <a:rPr lang="en-GB" dirty="0" smtClean="0"/>
              <a:t> (2015)</a:t>
            </a:r>
            <a:r>
              <a:rPr lang="en-GB" dirty="0"/>
              <a:t> </a:t>
            </a:r>
            <a:endParaRPr lang="en-GB" dirty="0" smtClean="0"/>
          </a:p>
          <a:p>
            <a:r>
              <a:rPr lang="en-GB" dirty="0" smtClean="0"/>
              <a:t>Updates and implementation in progress</a:t>
            </a:r>
          </a:p>
        </p:txBody>
      </p:sp>
    </p:spTree>
    <p:extLst>
      <p:ext uri="{BB962C8B-B14F-4D97-AF65-F5344CB8AC3E}">
        <p14:creationId xmlns:p14="http://schemas.microsoft.com/office/powerpoint/2010/main" val="2408003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Honorary Members and Fellows</a:t>
            </a:r>
          </a:p>
        </p:txBody>
      </p:sp>
      <p:sp>
        <p:nvSpPr>
          <p:cNvPr id="3" name="Content Placeholder 2"/>
          <p:cNvSpPr>
            <a:spLocks noGrp="1"/>
          </p:cNvSpPr>
          <p:nvPr>
            <p:ph idx="1"/>
          </p:nvPr>
        </p:nvSpPr>
        <p:spPr/>
        <p:txBody>
          <a:bodyPr>
            <a:normAutofit fontScale="92500" lnSpcReduction="20000"/>
          </a:bodyPr>
          <a:lstStyle/>
          <a:p>
            <a:r>
              <a:rPr lang="en-GB" dirty="0"/>
              <a:t>ACP has long had facility to create Hon members and has used this facility for the first time with respect to outside contributors to the strategy. – Hon members are expected to have ambassadorial function for the ACP</a:t>
            </a:r>
          </a:p>
          <a:p>
            <a:r>
              <a:rPr lang="en-GB" dirty="0"/>
              <a:t>You can nominate persons to the Exec Committee via Alison Norton</a:t>
            </a:r>
          </a:p>
          <a:p>
            <a:endParaRPr lang="en-GB" dirty="0"/>
          </a:p>
          <a:p>
            <a:r>
              <a:rPr lang="en-GB" dirty="0"/>
              <a:t>Fellows – new concept. In recognition of significant contributions over time</a:t>
            </a:r>
          </a:p>
          <a:p>
            <a:r>
              <a:rPr lang="en-GB" dirty="0"/>
              <a:t>Limited number of senior ACP contributors and Non-ACP Hon fellows. Never more than 5% of numbers of full members</a:t>
            </a:r>
            <a:r>
              <a:rPr lang="en-GB" dirty="0" smtClean="0"/>
              <a:t>.</a:t>
            </a:r>
          </a:p>
          <a:p>
            <a:r>
              <a:rPr lang="en-GB" dirty="0" smtClean="0"/>
              <a:t>Needs approval by the AGM</a:t>
            </a:r>
            <a:endParaRPr lang="en-GB" dirty="0"/>
          </a:p>
          <a:p>
            <a:r>
              <a:rPr lang="en-GB" dirty="0"/>
              <a:t>Not a money generating scheme!</a:t>
            </a:r>
          </a:p>
          <a:p>
            <a:r>
              <a:rPr lang="en-GB" dirty="0"/>
              <a:t>Nominations to Exec Board – will be an annual election / selection process approximately 5 awards / year.</a:t>
            </a:r>
          </a:p>
          <a:p>
            <a:endParaRPr lang="en-GB" dirty="0"/>
          </a:p>
          <a:p>
            <a:endParaRPr lang="en-GB" dirty="0"/>
          </a:p>
        </p:txBody>
      </p:sp>
    </p:spTree>
    <p:extLst>
      <p:ext uri="{BB962C8B-B14F-4D97-AF65-F5344CB8AC3E}">
        <p14:creationId xmlns:p14="http://schemas.microsoft.com/office/powerpoint/2010/main" val="3481403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Honorary Members</a:t>
            </a:r>
            <a:endParaRPr lang="en-GB" dirty="0"/>
          </a:p>
        </p:txBody>
      </p:sp>
      <p:sp>
        <p:nvSpPr>
          <p:cNvPr id="3" name="Content Placeholder 2"/>
          <p:cNvSpPr>
            <a:spLocks noGrp="1"/>
          </p:cNvSpPr>
          <p:nvPr>
            <p:ph idx="1"/>
          </p:nvPr>
        </p:nvSpPr>
        <p:spPr/>
        <p:txBody>
          <a:bodyPr>
            <a:normAutofit lnSpcReduction="10000"/>
          </a:bodyPr>
          <a:lstStyle/>
          <a:p>
            <a:r>
              <a:rPr lang="en-GB" dirty="0"/>
              <a:t>Professor Ian Banks (Belfast)</a:t>
            </a:r>
          </a:p>
          <a:p>
            <a:r>
              <a:rPr lang="en-GB" dirty="0"/>
              <a:t>Professor Adam Glaser (Leeds) </a:t>
            </a:r>
          </a:p>
          <a:p>
            <a:r>
              <a:rPr lang="en-GB" dirty="0"/>
              <a:t>Dr Danielle Harari (London)</a:t>
            </a:r>
          </a:p>
          <a:p>
            <a:r>
              <a:rPr lang="en-GB" dirty="0"/>
              <a:t>Dr Tania Kalsi (London)</a:t>
            </a:r>
          </a:p>
          <a:p>
            <a:r>
              <a:rPr lang="en-GB" dirty="0"/>
              <a:t>Mr Mark </a:t>
            </a:r>
            <a:r>
              <a:rPr lang="en-GB" dirty="0" err="1"/>
              <a:t>Flannagan</a:t>
            </a:r>
            <a:r>
              <a:rPr lang="en-GB" dirty="0"/>
              <a:t> (</a:t>
            </a:r>
            <a:r>
              <a:rPr lang="en-US" dirty="0"/>
              <a:t>Beating Bowel Cancer)</a:t>
            </a:r>
            <a:endParaRPr lang="en-GB" dirty="0"/>
          </a:p>
          <a:p>
            <a:r>
              <a:rPr lang="en-GB" dirty="0"/>
              <a:t>Dr Alex Mitchell (Leicester)</a:t>
            </a:r>
          </a:p>
          <a:p>
            <a:r>
              <a:rPr lang="en-GB" dirty="0"/>
              <a:t>Professor Richard Neal (Bangor)</a:t>
            </a:r>
          </a:p>
          <a:p>
            <a:r>
              <a:rPr lang="en-GB" dirty="0"/>
              <a:t>Dr Emily Shaw (Southampton</a:t>
            </a:r>
            <a:r>
              <a:rPr lang="en-GB" dirty="0" smtClean="0"/>
              <a:t>)</a:t>
            </a:r>
          </a:p>
          <a:p>
            <a:r>
              <a:rPr lang="en-GB" dirty="0" smtClean="0"/>
              <a:t>Dr Michel Coleman (London)</a:t>
            </a:r>
            <a:endParaRPr lang="en-GB" dirty="0"/>
          </a:p>
          <a:p>
            <a:pPr marL="0" indent="0">
              <a:buNone/>
            </a:pPr>
            <a:endParaRPr lang="en-GB" dirty="0"/>
          </a:p>
        </p:txBody>
      </p:sp>
    </p:spTree>
    <p:extLst>
      <p:ext uri="{BB962C8B-B14F-4D97-AF65-F5344CB8AC3E}">
        <p14:creationId xmlns:p14="http://schemas.microsoft.com/office/powerpoint/2010/main" val="2076492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574" y="483878"/>
            <a:ext cx="10515600" cy="1325563"/>
          </a:xfrm>
        </p:spPr>
        <p:txBody>
          <a:bodyPr/>
          <a:lstStyle/>
          <a:p>
            <a:r>
              <a:rPr lang="en-GB" dirty="0" smtClean="0"/>
              <a:t>Specialist Peer Support for New Consultants</a:t>
            </a:r>
            <a:endParaRPr lang="en-GB" dirty="0"/>
          </a:p>
        </p:txBody>
      </p:sp>
      <p:sp>
        <p:nvSpPr>
          <p:cNvPr id="3" name="Content Placeholder 2"/>
          <p:cNvSpPr>
            <a:spLocks noGrp="1"/>
          </p:cNvSpPr>
          <p:nvPr>
            <p:ph idx="1"/>
          </p:nvPr>
        </p:nvSpPr>
        <p:spPr/>
        <p:txBody>
          <a:bodyPr/>
          <a:lstStyle/>
          <a:p>
            <a:r>
              <a:rPr lang="en-GB" dirty="0"/>
              <a:t>Cancer-site specific mentorship</a:t>
            </a:r>
          </a:p>
          <a:p>
            <a:r>
              <a:rPr lang="en-GB" dirty="0"/>
              <a:t>Part of our strategy to support consultant members.</a:t>
            </a:r>
          </a:p>
          <a:p>
            <a:r>
              <a:rPr lang="en-GB" dirty="0"/>
              <a:t>For first 3 - 5 years after first appointment</a:t>
            </a:r>
          </a:p>
          <a:p>
            <a:r>
              <a:rPr lang="en-GB" dirty="0"/>
              <a:t>For changes in sub-specialisation</a:t>
            </a:r>
          </a:p>
          <a:p>
            <a:endParaRPr lang="en-GB" dirty="0"/>
          </a:p>
          <a:p>
            <a:r>
              <a:rPr lang="en-GB" dirty="0"/>
              <a:t>Please complete this section when you register </a:t>
            </a:r>
            <a:r>
              <a:rPr lang="en-GB" dirty="0" smtClean="0"/>
              <a:t>                                     on </a:t>
            </a:r>
            <a:r>
              <a:rPr lang="en-GB" dirty="0"/>
              <a:t>the new membership database.</a:t>
            </a:r>
          </a:p>
        </p:txBody>
      </p:sp>
      <p:pic>
        <p:nvPicPr>
          <p:cNvPr id="4" name="Picture 2" descr="https://upload.wikimedia.org/wikipedia/commons/3/39/Age_Teaching_You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500" y="1840675"/>
            <a:ext cx="2352286" cy="31944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12108" y="5051160"/>
            <a:ext cx="2384524" cy="923330"/>
          </a:xfrm>
          <a:prstGeom prst="rect">
            <a:avLst/>
          </a:prstGeom>
        </p:spPr>
        <p:txBody>
          <a:bodyPr wrap="square">
            <a:spAutoFit/>
          </a:bodyPr>
          <a:lstStyle/>
          <a:p>
            <a:pPr marL="12700"/>
            <a:r>
              <a:rPr lang="en-GB" dirty="0">
                <a:latin typeface="Alte DIN 1451 Mittelschrift" panose="020B0603020202020204" pitchFamily="34" charset="0"/>
              </a:rPr>
              <a:t>William Blake's </a:t>
            </a:r>
            <a:r>
              <a:rPr lang="en-GB" dirty="0" err="1">
                <a:latin typeface="Alte DIN 1451 Mittelschrift" panose="020B0603020202020204" pitchFamily="34" charset="0"/>
              </a:rPr>
              <a:t>watercolor</a:t>
            </a:r>
            <a:r>
              <a:rPr lang="en-GB" dirty="0">
                <a:latin typeface="Alte DIN 1451 Mittelschrift" panose="020B0603020202020204" pitchFamily="34" charset="0"/>
              </a:rPr>
              <a:t> of "Age teaching youth”</a:t>
            </a:r>
            <a:endParaRPr lang="en-GB" dirty="0">
              <a:solidFill>
                <a:srgbClr val="2B2A29"/>
              </a:solidFill>
              <a:latin typeface="Alte DIN 1451 Mittelschrift" panose="020B0603020202020204" pitchFamily="34" charset="0"/>
              <a:cs typeface="Trebuchet MS"/>
            </a:endParaRPr>
          </a:p>
        </p:txBody>
      </p:sp>
    </p:spTree>
    <p:extLst>
      <p:ext uri="{BB962C8B-B14F-4D97-AF65-F5344CB8AC3E}">
        <p14:creationId xmlns:p14="http://schemas.microsoft.com/office/powerpoint/2010/main" val="2068464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
            <a:ext cx="3844390" cy="6855696"/>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320322" y="495649"/>
            <a:ext cx="3175498" cy="1786189"/>
          </a:xfrm>
          <a:prstGeom prst="rect">
            <a:avLst/>
          </a:prstGeom>
        </p:spPr>
        <p:txBody>
          <a:bodyPr vert="horz" wrap="square" lIns="0" tIns="0" rIns="0" bIns="0" rtlCol="0">
            <a:spAutoFit/>
          </a:bodyPr>
          <a:lstStyle/>
          <a:p>
            <a:pPr marL="12700" marR="5080"/>
            <a:r>
              <a:rPr lang="en-GB" sz="3200" dirty="0" smtClean="0">
                <a:solidFill>
                  <a:srgbClr val="008BC3"/>
                </a:solidFill>
                <a:latin typeface="Alte DIN 1451 Mittelschrift" panose="020B0603020202020204" pitchFamily="34" charset="0"/>
              </a:rPr>
              <a:t>Junior Doctors Contract</a:t>
            </a: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smtClean="0">
                <a:solidFill>
                  <a:srgbClr val="008BC3"/>
                </a:solidFill>
                <a:latin typeface="Alte DIN 1451 Mittelschrift" panose="020B0603020202020204" pitchFamily="34" charset="0"/>
              </a:rPr>
              <a:t/>
            </a:r>
            <a:br>
              <a:rPr lang="en-GB" sz="3200" dirty="0" smtClean="0">
                <a:solidFill>
                  <a:srgbClr val="008BC3"/>
                </a:solidFill>
                <a:latin typeface="Alte DIN 1451 Mittelschrift" panose="020B0603020202020204" pitchFamily="34" charset="0"/>
              </a:rPr>
            </a:br>
            <a:endParaRPr sz="3200" i="1" dirty="0">
              <a:solidFill>
                <a:srgbClr val="008BC3"/>
              </a:solidFill>
              <a:latin typeface="Alte DIN 1451 Mittelschrift" panose="020B0603020202020204" pitchFamily="34" charset="0"/>
            </a:endParaRPr>
          </a:p>
        </p:txBody>
      </p:sp>
      <p:sp>
        <p:nvSpPr>
          <p:cNvPr id="4" name="object 4"/>
          <p:cNvSpPr/>
          <p:nvPr/>
        </p:nvSpPr>
        <p:spPr>
          <a:xfrm>
            <a:off x="321122" y="277487"/>
            <a:ext cx="3174698"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sp>
        <p:nvSpPr>
          <p:cNvPr id="15" name="object 3"/>
          <p:cNvSpPr txBox="1">
            <a:spLocks/>
          </p:cNvSpPr>
          <p:nvPr/>
        </p:nvSpPr>
        <p:spPr>
          <a:xfrm>
            <a:off x="188237" y="5778340"/>
            <a:ext cx="3307582"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smtClean="0">
                <a:latin typeface="Alte DIN 1451 Mittelschrift" panose="020B0603020202020204" pitchFamily="34" charset="0"/>
              </a:rPr>
              <a:t>@</a:t>
            </a:r>
            <a:r>
              <a:rPr lang="en-GB" sz="2200" kern="0" dirty="0" err="1" smtClean="0">
                <a:latin typeface="Alte DIN 1451 Mittelschrift" panose="020B0603020202020204" pitchFamily="34" charset="0"/>
              </a:rPr>
              <a:t>acpuk</a:t>
            </a:r>
            <a:r>
              <a:rPr lang="en-GB" sz="2200" kern="0" dirty="0" smtClean="0">
                <a:latin typeface="Alte DIN 1451 Mittelschrift" panose="020B0603020202020204" pitchFamily="34" charset="0"/>
              </a:rPr>
              <a:t/>
            </a:r>
            <a:br>
              <a:rPr lang="en-GB" sz="2200" kern="0" dirty="0" smtClean="0">
                <a:latin typeface="Alte DIN 1451 Mittelschrift" panose="020B0603020202020204" pitchFamily="34" charset="0"/>
              </a:rPr>
            </a:br>
            <a:r>
              <a:rPr lang="en-GB" sz="2200" kern="0" dirty="0" smtClean="0">
                <a:latin typeface="Alte DIN 1451 Mittelschrift" panose="020B0603020202020204" pitchFamily="34" charset="0"/>
              </a:rPr>
              <a:t>cancerphysicians.org.uk</a:t>
            </a:r>
            <a:endParaRPr lang="en-GB" sz="2200" kern="0" dirty="0">
              <a:latin typeface="Alte DIN 1451 Mittelschrift" panose="020B0603020202020204" pitchFamily="34" charset="0"/>
            </a:endParaRPr>
          </a:p>
        </p:txBody>
      </p:sp>
      <p:sp>
        <p:nvSpPr>
          <p:cNvPr id="10" name="Rectangle 9"/>
          <p:cNvSpPr/>
          <p:nvPr/>
        </p:nvSpPr>
        <p:spPr>
          <a:xfrm>
            <a:off x="5120819" y="933531"/>
            <a:ext cx="6920759" cy="5262979"/>
          </a:xfrm>
          <a:prstGeom prst="rect">
            <a:avLst/>
          </a:prstGeom>
        </p:spPr>
        <p:txBody>
          <a:bodyPr wrap="square">
            <a:spAutoFit/>
          </a:bodyPr>
          <a:lstStyle/>
          <a:p>
            <a:pPr marL="469900" indent="-457200"/>
            <a:r>
              <a:rPr lang="en-GB" sz="2800" dirty="0" smtClean="0"/>
              <a:t>The proposed (imposed) contract is likely to adversely affect medical oncology due to its impact on those trainees who take time out of programme or work less than full time.</a:t>
            </a:r>
            <a:endParaRPr lang="en-GB" sz="2800" dirty="0" smtClean="0">
              <a:solidFill>
                <a:srgbClr val="2B2A29"/>
              </a:solidFill>
              <a:latin typeface="Alte DIN 1451 Mittelschrift" panose="020B0603020202020204" pitchFamily="34" charset="0"/>
              <a:cs typeface="Trebuchet MS"/>
            </a:endParaRPr>
          </a:p>
          <a:p>
            <a:pPr marL="469900" indent="-457200">
              <a:buFontTx/>
              <a:buChar char="-"/>
            </a:pPr>
            <a:endParaRPr lang="en-GB" sz="2800" dirty="0" smtClean="0">
              <a:solidFill>
                <a:srgbClr val="2B2A29"/>
              </a:solidFill>
              <a:latin typeface="Alte DIN 1451 Mittelschrift" panose="020B0603020202020204" pitchFamily="34" charset="0"/>
              <a:cs typeface="Trebuchet MS"/>
            </a:endParaRPr>
          </a:p>
          <a:p>
            <a:pPr marL="469900" indent="-457200">
              <a:buFontTx/>
              <a:buChar char="-"/>
            </a:pPr>
            <a:r>
              <a:rPr lang="en-GB" sz="2400" dirty="0" smtClean="0">
                <a:solidFill>
                  <a:srgbClr val="2B2A29"/>
                </a:solidFill>
                <a:latin typeface="Alte DIN 1451 Mittelschrift" panose="020B0603020202020204" pitchFamily="34" charset="0"/>
                <a:cs typeface="Trebuchet MS"/>
              </a:rPr>
              <a:t>Surveys and public statements</a:t>
            </a:r>
          </a:p>
          <a:p>
            <a:pPr marL="469900" indent="-457200">
              <a:buFontTx/>
              <a:buChar char="-"/>
            </a:pPr>
            <a:endParaRPr lang="en-GB" sz="2400" dirty="0">
              <a:solidFill>
                <a:srgbClr val="2B2A29"/>
              </a:solidFill>
              <a:latin typeface="Alte DIN 1451 Mittelschrift" panose="020B0603020202020204" pitchFamily="34" charset="0"/>
              <a:cs typeface="Trebuchet MS"/>
            </a:endParaRPr>
          </a:p>
          <a:p>
            <a:pPr marL="469900" indent="-457200">
              <a:buFontTx/>
              <a:buChar char="-"/>
            </a:pPr>
            <a:r>
              <a:rPr lang="en-GB" sz="2400" dirty="0" smtClean="0">
                <a:solidFill>
                  <a:srgbClr val="2B2A29"/>
                </a:solidFill>
                <a:latin typeface="Alte DIN 1451 Mittelschrift" panose="020B0603020202020204" pitchFamily="34" charset="0"/>
                <a:cs typeface="Trebuchet MS"/>
              </a:rPr>
              <a:t>Collaboration with the Junior Registrars Forum of the RCR</a:t>
            </a:r>
          </a:p>
          <a:p>
            <a:pPr marL="469900" indent="-457200">
              <a:buFontTx/>
              <a:buChar char="-"/>
            </a:pPr>
            <a:endParaRPr lang="en-GB" sz="2400" dirty="0">
              <a:solidFill>
                <a:srgbClr val="2B2A29"/>
              </a:solidFill>
              <a:latin typeface="Alte DIN 1451 Mittelschrift" panose="020B0603020202020204" pitchFamily="34" charset="0"/>
              <a:cs typeface="Trebuchet MS"/>
            </a:endParaRPr>
          </a:p>
          <a:p>
            <a:pPr marL="469900" indent="-457200">
              <a:buFontTx/>
              <a:buChar char="-"/>
            </a:pPr>
            <a:r>
              <a:rPr lang="en-GB" sz="2400" dirty="0" smtClean="0">
                <a:solidFill>
                  <a:srgbClr val="2B2A29"/>
                </a:solidFill>
                <a:latin typeface="Alte DIN 1451 Mittelschrift" panose="020B0603020202020204" pitchFamily="34" charset="0"/>
                <a:cs typeface="Trebuchet MS"/>
              </a:rPr>
              <a:t>Aim to apply for an ‘exceptional specialty’ to mitigate for the impact of the imposed contract</a:t>
            </a:r>
            <a:endParaRPr lang="en-GB" sz="2400" dirty="0">
              <a:solidFill>
                <a:srgbClr val="2B2A29"/>
              </a:solidFill>
              <a:latin typeface="Alte DIN 1451 Mittelschrift" panose="020B0603020202020204" pitchFamily="34" charset="0"/>
              <a:cs typeface="Trebuchet MS"/>
            </a:endParaRPr>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2202534" y="1796373"/>
            <a:ext cx="2486424" cy="3805682"/>
          </a:xfrm>
          <a:prstGeom prst="rect">
            <a:avLst/>
          </a:prstGeom>
        </p:spPr>
      </p:pic>
    </p:spTree>
    <p:extLst>
      <p:ext uri="{BB962C8B-B14F-4D97-AF65-F5344CB8AC3E}">
        <p14:creationId xmlns:p14="http://schemas.microsoft.com/office/powerpoint/2010/main" val="125401477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
            <a:ext cx="3844390" cy="6855696"/>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320322" y="495649"/>
            <a:ext cx="3175498" cy="1786189"/>
          </a:xfrm>
          <a:prstGeom prst="rect">
            <a:avLst/>
          </a:prstGeom>
        </p:spPr>
        <p:txBody>
          <a:bodyPr vert="horz" wrap="square" lIns="0" tIns="0" rIns="0" bIns="0" rtlCol="0">
            <a:spAutoFit/>
          </a:bodyPr>
          <a:lstStyle/>
          <a:p>
            <a:pPr marL="12700" marR="5080"/>
            <a:r>
              <a:rPr lang="en-GB" sz="3200" dirty="0" smtClean="0">
                <a:solidFill>
                  <a:srgbClr val="008BC3"/>
                </a:solidFill>
                <a:latin typeface="Alte DIN 1451 Mittelschrift" panose="020B0603020202020204" pitchFamily="34" charset="0"/>
              </a:rPr>
              <a:t>Shape of Training</a:t>
            </a: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smtClean="0">
                <a:solidFill>
                  <a:srgbClr val="008BC3"/>
                </a:solidFill>
                <a:latin typeface="Alte DIN 1451 Mittelschrift" panose="020B0603020202020204" pitchFamily="34" charset="0"/>
              </a:rPr>
              <a:t/>
            </a:r>
            <a:br>
              <a:rPr lang="en-GB" sz="3200" dirty="0" smtClean="0">
                <a:solidFill>
                  <a:srgbClr val="008BC3"/>
                </a:solidFill>
                <a:latin typeface="Alte DIN 1451 Mittelschrift" panose="020B0603020202020204" pitchFamily="34" charset="0"/>
              </a:rPr>
            </a:br>
            <a:endParaRPr sz="3200" i="1" dirty="0">
              <a:solidFill>
                <a:srgbClr val="008BC3"/>
              </a:solidFill>
              <a:latin typeface="Alte DIN 1451 Mittelschrift" panose="020B0603020202020204" pitchFamily="34" charset="0"/>
            </a:endParaRPr>
          </a:p>
        </p:txBody>
      </p:sp>
      <p:sp>
        <p:nvSpPr>
          <p:cNvPr id="4" name="object 4"/>
          <p:cNvSpPr/>
          <p:nvPr/>
        </p:nvSpPr>
        <p:spPr>
          <a:xfrm>
            <a:off x="321122" y="277487"/>
            <a:ext cx="3174698"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sp>
        <p:nvSpPr>
          <p:cNvPr id="15" name="object 3"/>
          <p:cNvSpPr txBox="1">
            <a:spLocks/>
          </p:cNvSpPr>
          <p:nvPr/>
        </p:nvSpPr>
        <p:spPr>
          <a:xfrm>
            <a:off x="188237" y="5778340"/>
            <a:ext cx="3307582"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smtClean="0">
                <a:latin typeface="Alte DIN 1451 Mittelschrift" panose="020B0603020202020204" pitchFamily="34" charset="0"/>
              </a:rPr>
              <a:t>@</a:t>
            </a:r>
            <a:r>
              <a:rPr lang="en-GB" sz="2200" kern="0" dirty="0" err="1" smtClean="0">
                <a:latin typeface="Alte DIN 1451 Mittelschrift" panose="020B0603020202020204" pitchFamily="34" charset="0"/>
              </a:rPr>
              <a:t>acpuk</a:t>
            </a:r>
            <a:r>
              <a:rPr lang="en-GB" sz="2200" kern="0" dirty="0" smtClean="0">
                <a:latin typeface="Alte DIN 1451 Mittelschrift" panose="020B0603020202020204" pitchFamily="34" charset="0"/>
              </a:rPr>
              <a:t/>
            </a:r>
            <a:br>
              <a:rPr lang="en-GB" sz="2200" kern="0" dirty="0" smtClean="0">
                <a:latin typeface="Alte DIN 1451 Mittelschrift" panose="020B0603020202020204" pitchFamily="34" charset="0"/>
              </a:rPr>
            </a:br>
            <a:r>
              <a:rPr lang="en-GB" sz="2200" kern="0" dirty="0" smtClean="0">
                <a:latin typeface="Alte DIN 1451 Mittelschrift" panose="020B0603020202020204" pitchFamily="34" charset="0"/>
              </a:rPr>
              <a:t>cancerphysicians.org.uk</a:t>
            </a:r>
            <a:endParaRPr lang="en-GB" sz="2200" kern="0" dirty="0">
              <a:latin typeface="Alte DIN 1451 Mittelschrift" panose="020B0603020202020204" pitchFamily="34" charset="0"/>
            </a:endParaRPr>
          </a:p>
        </p:txBody>
      </p:sp>
      <p:sp>
        <p:nvSpPr>
          <p:cNvPr id="10" name="Rectangle 9"/>
          <p:cNvSpPr/>
          <p:nvPr/>
        </p:nvSpPr>
        <p:spPr>
          <a:xfrm>
            <a:off x="5574727" y="876506"/>
            <a:ext cx="5866152" cy="4832092"/>
          </a:xfrm>
          <a:prstGeom prst="rect">
            <a:avLst/>
          </a:prstGeom>
        </p:spPr>
        <p:txBody>
          <a:bodyPr wrap="square">
            <a:spAutoFit/>
          </a:bodyPr>
          <a:lstStyle/>
          <a:p>
            <a:pPr marL="469900" indent="-457200"/>
            <a:r>
              <a:rPr lang="en-GB" sz="2800" dirty="0" smtClean="0">
                <a:solidFill>
                  <a:srgbClr val="2B2A29"/>
                </a:solidFill>
                <a:latin typeface="Alte DIN 1451 Mittelschrift" panose="020B0603020202020204" pitchFamily="34" charset="0"/>
                <a:cs typeface="Trebuchet MS"/>
              </a:rPr>
              <a:t>Most recent iteration:</a:t>
            </a:r>
          </a:p>
          <a:p>
            <a:pPr marL="12700"/>
            <a:endParaRPr lang="en-GB" sz="2800" dirty="0" smtClean="0">
              <a:solidFill>
                <a:srgbClr val="2B2A29"/>
              </a:solidFill>
              <a:latin typeface="Alte DIN 1451 Mittelschrift" panose="020B0603020202020204" pitchFamily="34" charset="0"/>
              <a:cs typeface="Trebuchet MS"/>
            </a:endParaRPr>
          </a:p>
          <a:p>
            <a:pPr marL="12700"/>
            <a:r>
              <a:rPr lang="en-GB" sz="2800" dirty="0" smtClean="0">
                <a:solidFill>
                  <a:srgbClr val="2B2A29"/>
                </a:solidFill>
                <a:latin typeface="Alte DIN 1451 Mittelschrift" panose="020B0603020202020204" pitchFamily="34" charset="0"/>
                <a:cs typeface="Trebuchet MS"/>
              </a:rPr>
              <a:t>Medical Oncology will NOT dual accredit with internal medicine</a:t>
            </a:r>
          </a:p>
          <a:p>
            <a:pPr marL="12700"/>
            <a:r>
              <a:rPr lang="en-GB" sz="2800" dirty="0" smtClean="0">
                <a:solidFill>
                  <a:srgbClr val="2B2A29"/>
                </a:solidFill>
                <a:latin typeface="Alte DIN 1451 Mittelschrift" panose="020B0603020202020204" pitchFamily="34" charset="0"/>
                <a:cs typeface="Trebuchet MS"/>
              </a:rPr>
              <a:t>Medical Oncology will NOT be part of the unselected take</a:t>
            </a:r>
          </a:p>
          <a:p>
            <a:pPr marL="12700"/>
            <a:endParaRPr lang="en-GB" sz="2800" dirty="0">
              <a:solidFill>
                <a:srgbClr val="2B2A29"/>
              </a:solidFill>
              <a:latin typeface="Alte DIN 1451 Mittelschrift" panose="020B0603020202020204" pitchFamily="34" charset="0"/>
              <a:cs typeface="Trebuchet MS"/>
            </a:endParaRPr>
          </a:p>
          <a:p>
            <a:pPr marL="12700"/>
            <a:r>
              <a:rPr lang="en-GB" sz="2800" dirty="0" smtClean="0">
                <a:solidFill>
                  <a:srgbClr val="2B2A29"/>
                </a:solidFill>
                <a:latin typeface="Alte DIN 1451 Mittelschrift" panose="020B0603020202020204" pitchFamily="34" charset="0"/>
                <a:cs typeface="Trebuchet MS"/>
              </a:rPr>
              <a:t>CMT3 year (pre-specialisation) </a:t>
            </a:r>
          </a:p>
          <a:p>
            <a:pPr marL="12700"/>
            <a:endParaRPr lang="en-GB" sz="2800" dirty="0">
              <a:solidFill>
                <a:srgbClr val="2B2A29"/>
              </a:solidFill>
              <a:latin typeface="Alte DIN 1451 Mittelschrift" panose="020B0603020202020204" pitchFamily="34" charset="0"/>
              <a:cs typeface="Trebuchet MS"/>
            </a:endParaRPr>
          </a:p>
          <a:p>
            <a:pPr marL="12700"/>
            <a:r>
              <a:rPr lang="en-GB" sz="2800" dirty="0" smtClean="0">
                <a:solidFill>
                  <a:srgbClr val="2B2A29"/>
                </a:solidFill>
                <a:latin typeface="Alte DIN 1451 Mittelschrift" panose="020B0603020202020204" pitchFamily="34" charset="0"/>
                <a:cs typeface="Trebuchet MS"/>
              </a:rPr>
              <a:t>Contribute to the medical take through AOS (Acute selected take)</a:t>
            </a: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574" y="2006445"/>
            <a:ext cx="4797320" cy="2969316"/>
          </a:xfrm>
          <a:prstGeom prst="rect">
            <a:avLst/>
          </a:prstGeom>
          <a:noFill/>
          <a:ln>
            <a:noFill/>
          </a:ln>
        </p:spPr>
      </p:pic>
    </p:spTree>
    <p:extLst>
      <p:ext uri="{BB962C8B-B14F-4D97-AF65-F5344CB8AC3E}">
        <p14:creationId xmlns:p14="http://schemas.microsoft.com/office/powerpoint/2010/main" val="402001587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
            <a:ext cx="3844390" cy="6855696"/>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320321" y="495649"/>
            <a:ext cx="3524068" cy="886397"/>
          </a:xfrm>
          <a:prstGeom prst="rect">
            <a:avLst/>
          </a:prstGeom>
        </p:spPr>
        <p:txBody>
          <a:bodyPr vert="horz" wrap="square" lIns="0" tIns="0" rIns="0" bIns="0" rtlCol="0">
            <a:spAutoFit/>
          </a:bodyPr>
          <a:lstStyle/>
          <a:p>
            <a:pPr marL="12700" marR="5080"/>
            <a:r>
              <a:rPr lang="en-GB" sz="3200" dirty="0" smtClean="0">
                <a:solidFill>
                  <a:srgbClr val="008BC3"/>
                </a:solidFill>
                <a:latin typeface="Alte DIN 1451 Mittelschrift" panose="020B0603020202020204" pitchFamily="34" charset="0"/>
              </a:rPr>
              <a:t>Trainees Weekend </a:t>
            </a:r>
            <a:r>
              <a:rPr lang="en-GB" sz="3200" dirty="0">
                <a:solidFill>
                  <a:srgbClr val="008BC3"/>
                </a:solidFill>
                <a:latin typeface="Alte DIN 1451 Mittelschrift" panose="020B0603020202020204" pitchFamily="34" charset="0"/>
              </a:rPr>
              <a:t>– Free to members</a:t>
            </a:r>
            <a:endParaRPr sz="3200" dirty="0">
              <a:solidFill>
                <a:srgbClr val="008BC3"/>
              </a:solidFill>
              <a:latin typeface="Alte DIN 1451 Mittelschrift" panose="020B0603020202020204" pitchFamily="34" charset="0"/>
            </a:endParaRPr>
          </a:p>
        </p:txBody>
      </p:sp>
      <p:sp>
        <p:nvSpPr>
          <p:cNvPr id="4" name="object 4"/>
          <p:cNvSpPr/>
          <p:nvPr/>
        </p:nvSpPr>
        <p:spPr>
          <a:xfrm>
            <a:off x="321122" y="277487"/>
            <a:ext cx="3174698"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8034" y="279451"/>
            <a:ext cx="2216924" cy="597056"/>
          </a:xfrm>
          <a:prstGeom prst="rect">
            <a:avLst/>
          </a:prstGeom>
        </p:spPr>
      </p:pic>
      <p:sp>
        <p:nvSpPr>
          <p:cNvPr id="10" name="Rectangle 9"/>
          <p:cNvSpPr/>
          <p:nvPr/>
        </p:nvSpPr>
        <p:spPr>
          <a:xfrm>
            <a:off x="2389169" y="6027003"/>
            <a:ext cx="9802831" cy="830997"/>
          </a:xfrm>
          <a:prstGeom prst="rect">
            <a:avLst/>
          </a:prstGeom>
        </p:spPr>
        <p:txBody>
          <a:bodyPr wrap="square">
            <a:spAutoFit/>
          </a:bodyPr>
          <a:lstStyle/>
          <a:p>
            <a:pPr marL="12700" algn="r"/>
            <a:r>
              <a:rPr lang="en-GB" sz="2400" b="1" dirty="0">
                <a:solidFill>
                  <a:srgbClr val="2B2A29"/>
                </a:solidFill>
                <a:latin typeface="Alte DIN 1451 Mittelschrift" panose="020B0603020202020204" pitchFamily="34" charset="0"/>
                <a:cs typeface="Trebuchet MS"/>
              </a:rPr>
              <a:t>Annual Study Workshops</a:t>
            </a:r>
          </a:p>
          <a:p>
            <a:pPr marL="12700" algn="r"/>
            <a:r>
              <a:rPr lang="en-GB" sz="2400" dirty="0" smtClean="0">
                <a:solidFill>
                  <a:srgbClr val="2B2A29"/>
                </a:solidFill>
                <a:latin typeface="Alte DIN 1451 Mittelschrift" panose="020B0603020202020204" pitchFamily="34" charset="0"/>
                <a:cs typeface="Trebuchet MS"/>
              </a:rPr>
              <a:t>2016 </a:t>
            </a:r>
            <a:r>
              <a:rPr lang="en-GB" sz="2400" dirty="0">
                <a:solidFill>
                  <a:srgbClr val="2B2A29"/>
                </a:solidFill>
                <a:latin typeface="Alte DIN 1451 Mittelschrift" panose="020B0603020202020204" pitchFamily="34" charset="0"/>
                <a:cs typeface="Trebuchet MS"/>
              </a:rPr>
              <a:t>- Patient Centred &amp; Integrated Cancer Care</a:t>
            </a:r>
          </a:p>
        </p:txBody>
      </p:sp>
      <p:sp>
        <p:nvSpPr>
          <p:cNvPr id="11" name="Rectangle 10"/>
          <p:cNvSpPr/>
          <p:nvPr/>
        </p:nvSpPr>
        <p:spPr>
          <a:xfrm>
            <a:off x="5579748" y="1068319"/>
            <a:ext cx="6434122" cy="5509200"/>
          </a:xfrm>
          <a:prstGeom prst="rect">
            <a:avLst/>
          </a:prstGeom>
        </p:spPr>
        <p:txBody>
          <a:bodyPr wrap="square">
            <a:spAutoFit/>
          </a:bodyPr>
          <a:lstStyle/>
          <a:p>
            <a:pPr marL="12700"/>
            <a:r>
              <a:rPr lang="en-GB" sz="3200" dirty="0">
                <a:solidFill>
                  <a:srgbClr val="2B2A29"/>
                </a:solidFill>
                <a:latin typeface="Alte DIN 1451 Mittelschrift" panose="020B0603020202020204" pitchFamily="34" charset="0"/>
                <a:cs typeface="Trebuchet MS"/>
              </a:rPr>
              <a:t>Annual Cancer Physicians in Training </a:t>
            </a:r>
            <a:r>
              <a:rPr lang="en-GB" sz="3200" dirty="0" smtClean="0">
                <a:solidFill>
                  <a:srgbClr val="2B2A29"/>
                </a:solidFill>
                <a:latin typeface="Alte DIN 1451 Mittelschrift" panose="020B0603020202020204" pitchFamily="34" charset="0"/>
                <a:cs typeface="Trebuchet MS"/>
              </a:rPr>
              <a:t>Weekend – 2016</a:t>
            </a:r>
          </a:p>
          <a:p>
            <a:pPr marL="12700"/>
            <a:r>
              <a:rPr lang="en-GB" sz="3200" dirty="0" smtClean="0"/>
              <a:t>120 trainees </a:t>
            </a:r>
          </a:p>
          <a:p>
            <a:pPr marL="12700"/>
            <a:r>
              <a:rPr lang="en-GB" sz="3200" dirty="0" smtClean="0"/>
              <a:t>Speakers included Professor Chris Harrison (National Clinical Director for Cancer), Professor Ian Judson, Professor Mark Bower, Professor David Dodwell, Dr </a:t>
            </a:r>
            <a:r>
              <a:rPr lang="en-GB" sz="3200" dirty="0" smtClean="0"/>
              <a:t>Susana </a:t>
            </a:r>
            <a:r>
              <a:rPr lang="en-GB" sz="3200" dirty="0" smtClean="0"/>
              <a:t>Banerjee, Mr David Chang</a:t>
            </a:r>
            <a:endParaRPr lang="en-GB" sz="3200" dirty="0">
              <a:solidFill>
                <a:srgbClr val="2B2A29"/>
              </a:solidFill>
              <a:latin typeface="Alte DIN 1451 Mittelschrift" panose="020B0603020202020204" pitchFamily="34" charset="0"/>
              <a:cs typeface="Trebuchet MS"/>
            </a:endParaRPr>
          </a:p>
          <a:p>
            <a:pPr marL="12700"/>
            <a:endParaRPr lang="en-GB" sz="3200" dirty="0">
              <a:solidFill>
                <a:srgbClr val="2B2A29"/>
              </a:solidFill>
              <a:latin typeface="Alte DIN 1451 Mittelschrift" panose="020B0603020202020204" pitchFamily="34" charset="0"/>
              <a:cs typeface="Trebuchet MS"/>
            </a:endParaRPr>
          </a:p>
          <a:p>
            <a:pPr marL="12700"/>
            <a:endParaRPr lang="en-GB" sz="3200" dirty="0">
              <a:solidFill>
                <a:srgbClr val="2B2A29"/>
              </a:solidFill>
              <a:latin typeface="Alte DIN 1451 Mittelschrift" panose="020B0603020202020204" pitchFamily="34" charset="0"/>
              <a:cs typeface="Trebuchet MS"/>
            </a:endParaRPr>
          </a:p>
        </p:txBody>
      </p:sp>
      <p:sp>
        <p:nvSpPr>
          <p:cNvPr id="13" name="object 3"/>
          <p:cNvSpPr txBox="1">
            <a:spLocks/>
          </p:cNvSpPr>
          <p:nvPr/>
        </p:nvSpPr>
        <p:spPr>
          <a:xfrm>
            <a:off x="188237" y="5778340"/>
            <a:ext cx="3545728"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smtClean="0">
                <a:latin typeface="Alte DIN 1451 Mittelschrift" panose="020B0603020202020204" pitchFamily="34" charset="0"/>
              </a:rPr>
              <a:t>cancerphysicians.org.uk</a:t>
            </a:r>
            <a:endParaRPr lang="en-GB" sz="2200" kern="0" dirty="0">
              <a:latin typeface="Alte DIN 1451 Mittelschrift" panose="020B0603020202020204" pitchFamily="34" charset="0"/>
            </a:endParaRPr>
          </a:p>
        </p:txBody>
      </p:sp>
      <p:sp>
        <p:nvSpPr>
          <p:cNvPr id="1026" name="AutoShape 2" descr="https://mail.google.com/mail/u/0/?ui=2&amp;ik=c754bd60f8&amp;view=fimg&amp;th=1583ba5343ed9e6a&amp;attid=0.1.1&amp;disp=emb&amp;attbid=ANGjdJ-ETTzlFU-95T-PpFwrHcdlkF8JXNe6TvC6V3mj-PKCcYOJehwqx5a1_p3-6uhpS7_Ak2epDEkrq4Ve2T-kB1Aa79CcydyZG02krslXzIT3xbuyYvwX8bUPZik&amp;sz=w1632-h1094&amp;ats=1478510837639&amp;rm=1583ba5343ed9e6a&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2" name="Picture 11" descr="Study day.jpg"/>
          <p:cNvPicPr>
            <a:picLocks noChangeAspect="1"/>
          </p:cNvPicPr>
          <p:nvPr/>
        </p:nvPicPr>
        <p:blipFill>
          <a:blip r:embed="rId3"/>
          <a:srcRect l="9569" t="9203" r="22726" b="19293"/>
          <a:stretch>
            <a:fillRect/>
          </a:stretch>
        </p:blipFill>
        <p:spPr>
          <a:xfrm>
            <a:off x="985652" y="2149434"/>
            <a:ext cx="4453247" cy="3146961"/>
          </a:xfrm>
          <a:prstGeom prst="rect">
            <a:avLst/>
          </a:prstGeom>
        </p:spPr>
      </p:pic>
    </p:spTree>
    <p:extLst>
      <p:ext uri="{BB962C8B-B14F-4D97-AF65-F5344CB8AC3E}">
        <p14:creationId xmlns:p14="http://schemas.microsoft.com/office/powerpoint/2010/main" val="2202736485"/>
      </p:ext>
    </p:extLst>
  </p:cSld>
  <p:clrMapOvr>
    <a:masterClrMapping/>
  </p:clrMapOvr>
  <p:transition advTm="8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
            <a:ext cx="3844390" cy="6855696"/>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320322" y="495649"/>
            <a:ext cx="3175498" cy="1329595"/>
          </a:xfrm>
          <a:prstGeom prst="rect">
            <a:avLst/>
          </a:prstGeom>
        </p:spPr>
        <p:txBody>
          <a:bodyPr vert="horz" wrap="square" lIns="0" tIns="0" rIns="0" bIns="0" rtlCol="0">
            <a:spAutoFit/>
          </a:bodyPr>
          <a:lstStyle/>
          <a:p>
            <a:pPr marL="12700" marR="5080"/>
            <a:r>
              <a:rPr lang="en-GB" sz="3200" dirty="0" smtClean="0">
                <a:solidFill>
                  <a:srgbClr val="008BC3"/>
                </a:solidFill>
                <a:latin typeface="Alte DIN 1451 Mittelschrift" panose="020B0603020202020204" pitchFamily="34" charset="0"/>
              </a:rPr>
              <a:t>New Curriculum</a:t>
            </a: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smtClean="0">
                <a:solidFill>
                  <a:srgbClr val="008BC3"/>
                </a:solidFill>
                <a:latin typeface="Alte DIN 1451 Mittelschrift" panose="020B0603020202020204" pitchFamily="34" charset="0"/>
              </a:rPr>
              <a:t/>
            </a:r>
            <a:br>
              <a:rPr lang="en-GB" sz="3200" dirty="0" smtClean="0">
                <a:solidFill>
                  <a:srgbClr val="008BC3"/>
                </a:solidFill>
                <a:latin typeface="Alte DIN 1451 Mittelschrift" panose="020B0603020202020204" pitchFamily="34" charset="0"/>
              </a:rPr>
            </a:br>
            <a:endParaRPr sz="3200" i="1" dirty="0">
              <a:solidFill>
                <a:srgbClr val="008BC3"/>
              </a:solidFill>
              <a:latin typeface="Alte DIN 1451 Mittelschrift" panose="020B0603020202020204" pitchFamily="34" charset="0"/>
            </a:endParaRPr>
          </a:p>
        </p:txBody>
      </p:sp>
      <p:sp>
        <p:nvSpPr>
          <p:cNvPr id="4" name="object 4"/>
          <p:cNvSpPr/>
          <p:nvPr/>
        </p:nvSpPr>
        <p:spPr>
          <a:xfrm>
            <a:off x="321122" y="277487"/>
            <a:ext cx="3174698"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sp>
        <p:nvSpPr>
          <p:cNvPr id="15" name="object 3"/>
          <p:cNvSpPr txBox="1">
            <a:spLocks/>
          </p:cNvSpPr>
          <p:nvPr/>
        </p:nvSpPr>
        <p:spPr>
          <a:xfrm>
            <a:off x="188237" y="5778340"/>
            <a:ext cx="3307582"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smtClean="0">
                <a:latin typeface="Alte DIN 1451 Mittelschrift" panose="020B0603020202020204" pitchFamily="34" charset="0"/>
              </a:rPr>
              <a:t>@</a:t>
            </a:r>
            <a:r>
              <a:rPr lang="en-GB" sz="2200" kern="0" dirty="0" err="1" smtClean="0">
                <a:latin typeface="Alte DIN 1451 Mittelschrift" panose="020B0603020202020204" pitchFamily="34" charset="0"/>
              </a:rPr>
              <a:t>acpuk</a:t>
            </a:r>
            <a:r>
              <a:rPr lang="en-GB" sz="2200" kern="0" dirty="0" smtClean="0">
                <a:latin typeface="Alte DIN 1451 Mittelschrift" panose="020B0603020202020204" pitchFamily="34" charset="0"/>
              </a:rPr>
              <a:t/>
            </a:r>
            <a:br>
              <a:rPr lang="en-GB" sz="2200" kern="0" dirty="0" smtClean="0">
                <a:latin typeface="Alte DIN 1451 Mittelschrift" panose="020B0603020202020204" pitchFamily="34" charset="0"/>
              </a:rPr>
            </a:br>
            <a:r>
              <a:rPr lang="en-GB" sz="2200" kern="0" dirty="0" smtClean="0">
                <a:latin typeface="Alte DIN 1451 Mittelschrift" panose="020B0603020202020204" pitchFamily="34" charset="0"/>
              </a:rPr>
              <a:t>cancerphysicians.org.uk</a:t>
            </a:r>
            <a:endParaRPr lang="en-GB" sz="2200" kern="0" dirty="0">
              <a:latin typeface="Alte DIN 1451 Mittelschrift" panose="020B0603020202020204" pitchFamily="34" charset="0"/>
            </a:endParaRPr>
          </a:p>
        </p:txBody>
      </p:sp>
      <p:sp>
        <p:nvSpPr>
          <p:cNvPr id="10" name="Rectangle 9"/>
          <p:cNvSpPr/>
          <p:nvPr/>
        </p:nvSpPr>
        <p:spPr>
          <a:xfrm>
            <a:off x="4073237" y="615249"/>
            <a:ext cx="7391393" cy="6001643"/>
          </a:xfrm>
          <a:prstGeom prst="rect">
            <a:avLst/>
          </a:prstGeom>
        </p:spPr>
        <p:txBody>
          <a:bodyPr wrap="square">
            <a:spAutoFit/>
          </a:bodyPr>
          <a:lstStyle/>
          <a:p>
            <a:r>
              <a:rPr lang="en-GB" sz="2400" dirty="0" smtClean="0"/>
              <a:t>Chemotherapy competencies will soon be included in e-portfolio</a:t>
            </a:r>
          </a:p>
          <a:p>
            <a:endParaRPr lang="en-GB" sz="2400" dirty="0" smtClean="0"/>
          </a:p>
          <a:p>
            <a:r>
              <a:rPr lang="en-GB" sz="2400" dirty="0" smtClean="0"/>
              <a:t>Change in the medical oncology curriculum (has been passed to GMC for ratification and will be introduced in 2018 for all trainees &gt;18/12 from CCT (and those &lt;18/12 may choose to migrate onto the new curriculum). </a:t>
            </a:r>
          </a:p>
          <a:p>
            <a:r>
              <a:rPr lang="en-GB" sz="2400" dirty="0" smtClean="0"/>
              <a:t>New proposed curriculum: </a:t>
            </a:r>
          </a:p>
          <a:p>
            <a:r>
              <a:rPr lang="en-GB" sz="2400" dirty="0" smtClean="0"/>
              <a:t>Upper GI 6/12 </a:t>
            </a:r>
          </a:p>
          <a:p>
            <a:r>
              <a:rPr lang="en-GB" sz="2400" dirty="0" smtClean="0"/>
              <a:t>Skin and Melanoma 4/12 </a:t>
            </a:r>
          </a:p>
          <a:p>
            <a:r>
              <a:rPr lang="en-GB" sz="2400" dirty="0" smtClean="0"/>
              <a:t>Urology 4/12. </a:t>
            </a:r>
          </a:p>
          <a:p>
            <a:endParaRPr lang="en-GB" sz="2400" dirty="0" smtClean="0"/>
          </a:p>
          <a:p>
            <a:r>
              <a:rPr lang="en-GB" sz="2400" dirty="0" smtClean="0"/>
              <a:t>Updated ARCP guide that is adjusted to provide a more realistic and achievable outcome for leadership and research</a:t>
            </a:r>
          </a:p>
          <a:p>
            <a:r>
              <a:rPr lang="en-GB" sz="2400" dirty="0" smtClean="0"/>
              <a:t>Quality improvement projects rather than audits</a:t>
            </a:r>
            <a:endParaRPr lang="en-GB" sz="2400" dirty="0" smtClean="0">
              <a:solidFill>
                <a:srgbClr val="2B2A29"/>
              </a:solidFill>
              <a:latin typeface="Alte DIN 1451 Mittelschrift" panose="020B0603020202020204" pitchFamily="34" charset="0"/>
              <a:cs typeface="Trebuchet MS"/>
            </a:endParaRPr>
          </a:p>
        </p:txBody>
      </p:sp>
    </p:spTree>
    <p:extLst>
      <p:ext uri="{BB962C8B-B14F-4D97-AF65-F5344CB8AC3E}">
        <p14:creationId xmlns:p14="http://schemas.microsoft.com/office/powerpoint/2010/main" val="40200158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Apologies for Absence</a:t>
            </a:r>
            <a:endParaRPr lang="en-GB" dirty="0"/>
          </a:p>
        </p:txBody>
      </p:sp>
      <p:sp>
        <p:nvSpPr>
          <p:cNvPr id="3" name="Content Placeholder 2"/>
          <p:cNvSpPr>
            <a:spLocks noGrp="1"/>
          </p:cNvSpPr>
          <p:nvPr>
            <p:ph idx="1"/>
          </p:nvPr>
        </p:nvSpPr>
        <p:spPr>
          <a:xfrm>
            <a:off x="838200" y="1825625"/>
            <a:ext cx="4095307" cy="4777194"/>
          </a:xfrm>
        </p:spPr>
        <p:txBody>
          <a:bodyPr>
            <a:normAutofit fontScale="40000" lnSpcReduction="20000"/>
          </a:bodyPr>
          <a:lstStyle/>
          <a:p>
            <a:r>
              <a:rPr lang="en-GB" dirty="0" smtClean="0"/>
              <a:t>Jeremy </a:t>
            </a:r>
            <a:r>
              <a:rPr lang="en-GB" dirty="0" err="1" smtClean="0"/>
              <a:t>Braybrooke</a:t>
            </a:r>
            <a:endParaRPr lang="en-GB" dirty="0" smtClean="0"/>
          </a:p>
          <a:p>
            <a:r>
              <a:rPr lang="en-GB" dirty="0" smtClean="0"/>
              <a:t>Andrew </a:t>
            </a:r>
            <a:r>
              <a:rPr lang="en-GB" dirty="0" err="1" smtClean="0"/>
              <a:t>Protheroe</a:t>
            </a:r>
            <a:endParaRPr lang="en-GB" dirty="0" smtClean="0"/>
          </a:p>
          <a:p>
            <a:r>
              <a:rPr lang="en-GB" dirty="0" smtClean="0"/>
              <a:t>Andrew Davies</a:t>
            </a:r>
          </a:p>
          <a:p>
            <a:r>
              <a:rPr lang="en-GB" dirty="0" smtClean="0"/>
              <a:t>Chris Gallagher</a:t>
            </a:r>
          </a:p>
          <a:p>
            <a:r>
              <a:rPr lang="en-GB" dirty="0" smtClean="0"/>
              <a:t>Dan Stark</a:t>
            </a:r>
          </a:p>
          <a:p>
            <a:r>
              <a:rPr lang="en-GB" dirty="0" smtClean="0"/>
              <a:t>Alison Jones</a:t>
            </a:r>
          </a:p>
          <a:p>
            <a:r>
              <a:rPr lang="en-GB" dirty="0" smtClean="0"/>
              <a:t>Astrid Mayer</a:t>
            </a:r>
          </a:p>
          <a:p>
            <a:r>
              <a:rPr lang="en-GB" dirty="0" smtClean="0"/>
              <a:t>Anne Thomas</a:t>
            </a:r>
          </a:p>
          <a:p>
            <a:r>
              <a:rPr lang="en-GB" dirty="0" smtClean="0"/>
              <a:t>Sarah </a:t>
            </a:r>
            <a:r>
              <a:rPr lang="en-GB" dirty="0" err="1" smtClean="0"/>
              <a:t>Danson</a:t>
            </a:r>
            <a:endParaRPr lang="en-GB" dirty="0" smtClean="0"/>
          </a:p>
          <a:p>
            <a:r>
              <a:rPr lang="en-GB" dirty="0" smtClean="0"/>
              <a:t>Michel Coleman</a:t>
            </a:r>
          </a:p>
          <a:p>
            <a:r>
              <a:rPr lang="en-GB" dirty="0" smtClean="0"/>
              <a:t>Jeff White</a:t>
            </a:r>
          </a:p>
          <a:p>
            <a:r>
              <a:rPr lang="en-GB" dirty="0" smtClean="0"/>
              <a:t>Rob Jones</a:t>
            </a:r>
          </a:p>
          <a:p>
            <a:r>
              <a:rPr lang="en-GB" dirty="0" err="1" smtClean="0"/>
              <a:t>Penella</a:t>
            </a:r>
            <a:r>
              <a:rPr lang="en-GB" dirty="0" smtClean="0"/>
              <a:t> </a:t>
            </a:r>
            <a:r>
              <a:rPr lang="en-GB" dirty="0" err="1" smtClean="0"/>
              <a:t>Woll</a:t>
            </a:r>
            <a:endParaRPr lang="en-GB" dirty="0" smtClean="0"/>
          </a:p>
          <a:p>
            <a:r>
              <a:rPr lang="en-GB" dirty="0" smtClean="0"/>
              <a:t>Jonathan </a:t>
            </a:r>
            <a:r>
              <a:rPr lang="en-GB" dirty="0" err="1" smtClean="0"/>
              <a:t>Ledermann</a:t>
            </a:r>
            <a:endParaRPr lang="en-GB" dirty="0" smtClean="0"/>
          </a:p>
          <a:p>
            <a:r>
              <a:rPr lang="en-GB" dirty="0" smtClean="0"/>
              <a:t>Fiona </a:t>
            </a:r>
            <a:r>
              <a:rPr lang="en-GB" dirty="0" err="1" smtClean="0"/>
              <a:t>Nussey</a:t>
            </a:r>
            <a:endParaRPr lang="en-GB" dirty="0" smtClean="0"/>
          </a:p>
          <a:p>
            <a:r>
              <a:rPr lang="en-GB" dirty="0" smtClean="0"/>
              <a:t>Ian Banks</a:t>
            </a:r>
          </a:p>
          <a:p>
            <a:r>
              <a:rPr lang="en-GB" dirty="0" smtClean="0"/>
              <a:t>Tariq </a:t>
            </a:r>
            <a:r>
              <a:rPr lang="en-GB" dirty="0" err="1" smtClean="0"/>
              <a:t>Mughal</a:t>
            </a:r>
            <a:endParaRPr lang="en-GB" dirty="0" smtClean="0"/>
          </a:p>
          <a:p>
            <a:r>
              <a:rPr lang="en-GB" dirty="0" smtClean="0"/>
              <a:t>Paul Ross</a:t>
            </a:r>
          </a:p>
          <a:p>
            <a:r>
              <a:rPr lang="en-GB" dirty="0" smtClean="0"/>
              <a:t>Bruce Ponder</a:t>
            </a:r>
          </a:p>
        </p:txBody>
      </p:sp>
      <p:sp>
        <p:nvSpPr>
          <p:cNvPr id="4" name="Content Placeholder 2"/>
          <p:cNvSpPr txBox="1">
            <a:spLocks/>
          </p:cNvSpPr>
          <p:nvPr/>
        </p:nvSpPr>
        <p:spPr>
          <a:xfrm>
            <a:off x="5339317" y="1772462"/>
            <a:ext cx="4095307" cy="4777194"/>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Caroline </a:t>
            </a:r>
            <a:r>
              <a:rPr kumimoji="0" lang="en-GB" sz="1400" b="0" i="0" u="none" strike="noStrike" kern="1200" cap="none" spc="0" normalizeH="0" baseline="0" noProof="0" dirty="0" err="1" smtClean="0">
                <a:ln>
                  <a:noFill/>
                </a:ln>
                <a:solidFill>
                  <a:schemeClr val="tx1"/>
                </a:solidFill>
                <a:effectLst/>
                <a:uLnTx/>
                <a:uFillTx/>
                <a:latin typeface="+mn-lt"/>
                <a:ea typeface="+mn-ea"/>
                <a:cs typeface="+mn-cs"/>
              </a:rPr>
              <a:t>Michie</a:t>
            </a:r>
            <a:endParaRPr kumimoji="0" lang="en-GB" sz="1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400" dirty="0" smtClean="0"/>
              <a:t>Zoe Kemp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Simon </a:t>
            </a:r>
            <a:r>
              <a:rPr kumimoji="0" lang="en-GB" sz="1400" b="0" i="0" u="none" strike="noStrike" kern="1200" cap="none" spc="0" normalizeH="0" baseline="0" noProof="0" dirty="0" err="1" smtClean="0">
                <a:ln>
                  <a:noFill/>
                </a:ln>
                <a:solidFill>
                  <a:schemeClr val="tx1"/>
                </a:solidFill>
                <a:effectLst/>
                <a:uLnTx/>
                <a:uFillTx/>
                <a:latin typeface="+mn-lt"/>
                <a:ea typeface="+mn-ea"/>
                <a:cs typeface="+mn-cs"/>
              </a:rPr>
              <a:t>Grumett</a:t>
            </a:r>
            <a:endParaRPr kumimoji="0" lang="en-GB" sz="1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400" dirty="0" smtClean="0"/>
              <a:t>Carey MacDonald-Smith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Anne</a:t>
            </a:r>
            <a:r>
              <a:rPr kumimoji="0" lang="en-GB" sz="1400" b="0" i="0" u="none" strike="noStrike" kern="1200" cap="none" spc="0" normalizeH="0" noProof="0" dirty="0" smtClean="0">
                <a:ln>
                  <a:noFill/>
                </a:ln>
                <a:solidFill>
                  <a:schemeClr val="tx1"/>
                </a:solidFill>
                <a:effectLst/>
                <a:uLnTx/>
                <a:uFillTx/>
                <a:latin typeface="+mn-lt"/>
                <a:ea typeface="+mn-ea"/>
                <a:cs typeface="+mn-cs"/>
              </a:rPr>
              <a:t> </a:t>
            </a:r>
            <a:r>
              <a:rPr kumimoji="0" lang="en-GB" sz="1400" b="0" i="0" u="none" strike="noStrike" kern="1200" cap="none" spc="0" normalizeH="0" noProof="0" dirty="0" err="1" smtClean="0">
                <a:ln>
                  <a:noFill/>
                </a:ln>
                <a:solidFill>
                  <a:schemeClr val="tx1"/>
                </a:solidFill>
                <a:effectLst/>
                <a:uLnTx/>
                <a:uFillTx/>
                <a:latin typeface="+mn-lt"/>
                <a:ea typeface="+mn-ea"/>
                <a:cs typeface="+mn-cs"/>
              </a:rPr>
              <a:t>Rigg</a:t>
            </a:r>
            <a:endParaRPr kumimoji="0" lang="en-GB" sz="1400" b="0" i="0" u="none" strike="noStrike" kern="1200" cap="none" spc="0" normalizeH="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400" baseline="0" dirty="0" smtClean="0"/>
              <a:t>Alison</a:t>
            </a:r>
            <a:r>
              <a:rPr lang="en-GB" sz="1400" dirty="0" smtClean="0"/>
              <a:t> Young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err="1" smtClean="0">
                <a:ln>
                  <a:noFill/>
                </a:ln>
                <a:solidFill>
                  <a:schemeClr val="tx1"/>
                </a:solidFill>
                <a:effectLst/>
                <a:uLnTx/>
                <a:uFillTx/>
                <a:latin typeface="+mn-lt"/>
                <a:ea typeface="+mn-ea"/>
                <a:cs typeface="+mn-cs"/>
              </a:rPr>
              <a:t>Udai</a:t>
            </a:r>
            <a:r>
              <a:rPr kumimoji="0" lang="en-GB" sz="1400" b="0" i="0" u="none" strike="noStrike" kern="1200" cap="none" spc="0" normalizeH="0" noProof="0" dirty="0" smtClean="0">
                <a:ln>
                  <a:noFill/>
                </a:ln>
                <a:solidFill>
                  <a:schemeClr val="tx1"/>
                </a:solidFill>
                <a:effectLst/>
                <a:uLnTx/>
                <a:uFillTx/>
                <a:latin typeface="+mn-lt"/>
                <a:ea typeface="+mn-ea"/>
                <a:cs typeface="+mn-cs"/>
              </a:rPr>
              <a:t> </a:t>
            </a:r>
            <a:r>
              <a:rPr kumimoji="0" lang="en-GB" sz="1400" b="0" i="0" u="none" strike="noStrike" kern="1200" cap="none" spc="0" normalizeH="0" noProof="0" dirty="0" err="1" smtClean="0">
                <a:ln>
                  <a:noFill/>
                </a:ln>
                <a:solidFill>
                  <a:schemeClr val="tx1"/>
                </a:solidFill>
                <a:effectLst/>
                <a:uLnTx/>
                <a:uFillTx/>
                <a:latin typeface="+mn-lt"/>
                <a:ea typeface="+mn-ea"/>
                <a:cs typeface="+mn-cs"/>
              </a:rPr>
              <a:t>Banerji</a:t>
            </a:r>
            <a:endParaRPr kumimoji="0" lang="en-GB" sz="1400" b="0" i="0" u="none" strike="noStrike" kern="1200" cap="none" spc="0" normalizeH="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Adam </a:t>
            </a:r>
            <a:r>
              <a:rPr kumimoji="0" lang="en-GB" sz="1400" b="0" i="0" u="none" strike="noStrike" kern="1200" cap="none" spc="0" normalizeH="0" baseline="0" noProof="0" dirty="0" err="1" smtClean="0">
                <a:ln>
                  <a:noFill/>
                </a:ln>
                <a:solidFill>
                  <a:schemeClr val="tx1"/>
                </a:solidFill>
                <a:effectLst/>
                <a:uLnTx/>
                <a:uFillTx/>
                <a:latin typeface="+mn-lt"/>
                <a:ea typeface="+mn-ea"/>
                <a:cs typeface="+mn-cs"/>
              </a:rPr>
              <a:t>Dangoor</a:t>
            </a:r>
            <a:endParaRPr kumimoji="0" lang="en-GB" sz="1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400" dirty="0" smtClean="0"/>
              <a:t>James Larkin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err="1" smtClean="0">
                <a:ln>
                  <a:noFill/>
                </a:ln>
                <a:solidFill>
                  <a:schemeClr val="tx1"/>
                </a:solidFill>
                <a:effectLst/>
                <a:uLnTx/>
                <a:uFillTx/>
                <a:latin typeface="+mn-lt"/>
                <a:ea typeface="+mn-ea"/>
                <a:cs typeface="+mn-cs"/>
              </a:rPr>
              <a:t>Roshan</a:t>
            </a:r>
            <a:r>
              <a:rPr kumimoji="0" lang="en-GB"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1400" b="0" i="0" u="none" strike="noStrike" kern="1200" cap="none" spc="0" normalizeH="0" baseline="0" noProof="0" dirty="0" err="1" smtClean="0">
                <a:ln>
                  <a:noFill/>
                </a:ln>
                <a:solidFill>
                  <a:schemeClr val="tx1"/>
                </a:solidFill>
                <a:effectLst/>
                <a:uLnTx/>
                <a:uFillTx/>
                <a:latin typeface="+mn-lt"/>
                <a:ea typeface="+mn-ea"/>
                <a:cs typeface="+mn-cs"/>
              </a:rPr>
              <a:t>Agarwal</a:t>
            </a:r>
            <a:endParaRPr kumimoji="0" lang="en-GB" sz="1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400" dirty="0" smtClean="0"/>
              <a:t>Peter Clarke</a:t>
            </a:r>
            <a:endParaRPr kumimoji="0" lang="en-GB" sz="1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64901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
            <a:ext cx="3844390" cy="6855696"/>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320322" y="495649"/>
            <a:ext cx="3175498" cy="1772793"/>
          </a:xfrm>
          <a:prstGeom prst="rect">
            <a:avLst/>
          </a:prstGeom>
        </p:spPr>
        <p:txBody>
          <a:bodyPr vert="horz" wrap="square" lIns="0" tIns="0" rIns="0" bIns="0" rtlCol="0">
            <a:spAutoFit/>
          </a:bodyPr>
          <a:lstStyle/>
          <a:p>
            <a:pPr marL="12700" marR="5080"/>
            <a:r>
              <a:rPr lang="en-GB" sz="3200" dirty="0" smtClean="0">
                <a:solidFill>
                  <a:srgbClr val="008BC3"/>
                </a:solidFill>
                <a:latin typeface="Alte DIN 1451 Mittelschrift" panose="020B0603020202020204" pitchFamily="34" charset="0"/>
              </a:rPr>
              <a:t>New Trainees Committee</a:t>
            </a: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smtClean="0">
                <a:solidFill>
                  <a:srgbClr val="008BC3"/>
                </a:solidFill>
                <a:latin typeface="Alte DIN 1451 Mittelschrift" panose="020B0603020202020204" pitchFamily="34" charset="0"/>
              </a:rPr>
              <a:t/>
            </a:r>
            <a:br>
              <a:rPr lang="en-GB" sz="3200" dirty="0" smtClean="0">
                <a:solidFill>
                  <a:srgbClr val="008BC3"/>
                </a:solidFill>
                <a:latin typeface="Alte DIN 1451 Mittelschrift" panose="020B0603020202020204" pitchFamily="34" charset="0"/>
              </a:rPr>
            </a:br>
            <a:endParaRPr sz="3200" i="1" dirty="0">
              <a:solidFill>
                <a:srgbClr val="008BC3"/>
              </a:solidFill>
              <a:latin typeface="Alte DIN 1451 Mittelschrift" panose="020B0603020202020204" pitchFamily="34" charset="0"/>
            </a:endParaRPr>
          </a:p>
        </p:txBody>
      </p:sp>
      <p:sp>
        <p:nvSpPr>
          <p:cNvPr id="4" name="object 4"/>
          <p:cNvSpPr/>
          <p:nvPr/>
        </p:nvSpPr>
        <p:spPr>
          <a:xfrm>
            <a:off x="321122" y="277487"/>
            <a:ext cx="3174698"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sp>
        <p:nvSpPr>
          <p:cNvPr id="15" name="object 3"/>
          <p:cNvSpPr txBox="1">
            <a:spLocks/>
          </p:cNvSpPr>
          <p:nvPr/>
        </p:nvSpPr>
        <p:spPr>
          <a:xfrm>
            <a:off x="188237" y="5778340"/>
            <a:ext cx="3307582"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smtClean="0">
                <a:latin typeface="Alte DIN 1451 Mittelschrift" panose="020B0603020202020204" pitchFamily="34" charset="0"/>
              </a:rPr>
              <a:t>@</a:t>
            </a:r>
            <a:r>
              <a:rPr lang="en-GB" sz="2200" kern="0" dirty="0" err="1" smtClean="0">
                <a:latin typeface="Alte DIN 1451 Mittelschrift" panose="020B0603020202020204" pitchFamily="34" charset="0"/>
              </a:rPr>
              <a:t>acpuk</a:t>
            </a:r>
            <a:r>
              <a:rPr lang="en-GB" sz="2200" kern="0" dirty="0" smtClean="0">
                <a:latin typeface="Alte DIN 1451 Mittelschrift" panose="020B0603020202020204" pitchFamily="34" charset="0"/>
              </a:rPr>
              <a:t/>
            </a:r>
            <a:br>
              <a:rPr lang="en-GB" sz="2200" kern="0" dirty="0" smtClean="0">
                <a:latin typeface="Alte DIN 1451 Mittelschrift" panose="020B0603020202020204" pitchFamily="34" charset="0"/>
              </a:rPr>
            </a:br>
            <a:r>
              <a:rPr lang="en-GB" sz="2200" kern="0" dirty="0" smtClean="0">
                <a:latin typeface="Alte DIN 1451 Mittelschrift" panose="020B0603020202020204" pitchFamily="34" charset="0"/>
              </a:rPr>
              <a:t>cancerphysicians.org.uk</a:t>
            </a:r>
            <a:endParaRPr lang="en-GB" sz="2200" kern="0" dirty="0">
              <a:latin typeface="Alte DIN 1451 Mittelschrift" panose="020B0603020202020204" pitchFamily="34" charset="0"/>
            </a:endParaRPr>
          </a:p>
        </p:txBody>
      </p:sp>
      <p:sp>
        <p:nvSpPr>
          <p:cNvPr id="10" name="Rectangle 9"/>
          <p:cNvSpPr/>
          <p:nvPr/>
        </p:nvSpPr>
        <p:spPr>
          <a:xfrm>
            <a:off x="4073237" y="615249"/>
            <a:ext cx="7391393" cy="5632311"/>
          </a:xfrm>
          <a:prstGeom prst="rect">
            <a:avLst/>
          </a:prstGeom>
        </p:spPr>
        <p:txBody>
          <a:bodyPr wrap="square">
            <a:spAutoFit/>
          </a:bodyPr>
          <a:lstStyle/>
          <a:p>
            <a:endParaRPr lang="en-GB" sz="2400" dirty="0" smtClean="0">
              <a:solidFill>
                <a:srgbClr val="2B2A29"/>
              </a:solidFill>
              <a:latin typeface="Alte DIN 1451 Mittelschrift" panose="020B0603020202020204" pitchFamily="34" charset="0"/>
              <a:cs typeface="Trebuchet MS"/>
            </a:endParaRPr>
          </a:p>
          <a:p>
            <a:r>
              <a:rPr lang="en-GB" sz="2400" dirty="0" smtClean="0"/>
              <a:t>The ‘ACP Trainees committee’ will represent trainees within the association </a:t>
            </a:r>
          </a:p>
          <a:p>
            <a:endParaRPr lang="en-GB" sz="2400" dirty="0" smtClean="0"/>
          </a:p>
          <a:p>
            <a:r>
              <a:rPr lang="en-GB" sz="2400" dirty="0" smtClean="0"/>
              <a:t>It aims to promote the association, provide educational opportunities and aid networking between trainees</a:t>
            </a:r>
          </a:p>
          <a:p>
            <a:endParaRPr lang="en-GB" sz="2400" dirty="0" smtClean="0"/>
          </a:p>
          <a:p>
            <a:r>
              <a:rPr lang="en-GB" sz="2400" dirty="0" smtClean="0"/>
              <a:t>The committee will co-ordinate activities and ensure that representatives are present at meetings where a trainee should be a stakeholder</a:t>
            </a:r>
          </a:p>
          <a:p>
            <a:endParaRPr lang="en-GB" sz="2400" dirty="0" smtClean="0"/>
          </a:p>
          <a:p>
            <a:r>
              <a:rPr lang="en-GB" sz="2400" dirty="0" smtClean="0"/>
              <a:t>The committee will meet twice a year (1 x ACP Trainees weekend – October, 1x (proposed) Spring Study day) and have 2 teleconferences in between these times</a:t>
            </a:r>
          </a:p>
          <a:p>
            <a:endParaRPr lang="en-GB" sz="2400" dirty="0" smtClean="0">
              <a:solidFill>
                <a:srgbClr val="2B2A29"/>
              </a:solidFill>
              <a:latin typeface="Alte DIN 1451 Mittelschrift" panose="020B0603020202020204" pitchFamily="34" charset="0"/>
              <a:cs typeface="Trebuchet MS"/>
            </a:endParaRPr>
          </a:p>
        </p:txBody>
      </p:sp>
    </p:spTree>
    <p:extLst>
      <p:ext uri="{BB962C8B-B14F-4D97-AF65-F5344CB8AC3E}">
        <p14:creationId xmlns:p14="http://schemas.microsoft.com/office/powerpoint/2010/main" val="402001587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Treasurers Report- Dr Marcia Hall</a:t>
            </a:r>
            <a:endParaRPr lang="en-GB" dirty="0"/>
          </a:p>
        </p:txBody>
      </p:sp>
      <p:sp>
        <p:nvSpPr>
          <p:cNvPr id="3" name="Content Placeholder 2"/>
          <p:cNvSpPr>
            <a:spLocks noGrp="1"/>
          </p:cNvSpPr>
          <p:nvPr>
            <p:ph idx="1"/>
          </p:nvPr>
        </p:nvSpPr>
        <p:spPr/>
        <p:txBody>
          <a:bodyPr/>
          <a:lstStyle/>
          <a:p>
            <a:pPr>
              <a:buNone/>
            </a:pPr>
            <a:r>
              <a:rPr lang="en-GB" dirty="0" smtClean="0"/>
              <a:t>Solvent</a:t>
            </a:r>
          </a:p>
          <a:p>
            <a:pPr>
              <a:buNone/>
            </a:pPr>
            <a:endParaRPr lang="en-GB" dirty="0" smtClean="0"/>
          </a:p>
          <a:p>
            <a:pPr>
              <a:buNone/>
            </a:pPr>
            <a:r>
              <a:rPr lang="en-GB" dirty="0" smtClean="0"/>
              <a:t>Collecting Subscriptions</a:t>
            </a:r>
          </a:p>
          <a:p>
            <a:pPr>
              <a:buNone/>
            </a:pPr>
            <a:endParaRPr lang="en-GB" dirty="0" smtClean="0"/>
          </a:p>
          <a:p>
            <a:pPr>
              <a:buNone/>
            </a:pPr>
            <a:r>
              <a:rPr lang="en-GB" dirty="0" smtClean="0"/>
              <a:t>New system through Meeting Makers</a:t>
            </a:r>
          </a:p>
          <a:p>
            <a:pPr>
              <a:buNone/>
            </a:pPr>
            <a:endParaRPr lang="en-GB" dirty="0" smtClean="0"/>
          </a:p>
          <a:p>
            <a:pPr>
              <a:buNone/>
            </a:pPr>
            <a:r>
              <a:rPr lang="en-GB" dirty="0" smtClean="0"/>
              <a:t>Last 2 meetings run at loss</a:t>
            </a:r>
          </a:p>
          <a:p>
            <a:pPr>
              <a:buNone/>
            </a:pPr>
            <a:r>
              <a:rPr lang="en-GB" dirty="0" smtClean="0"/>
              <a:t>Novel partnerships and sponsorships in planning</a:t>
            </a:r>
            <a:endParaRPr lang="en-GB" dirty="0"/>
          </a:p>
        </p:txBody>
      </p:sp>
    </p:spTree>
    <p:extLst>
      <p:ext uri="{BB962C8B-B14F-4D97-AF65-F5344CB8AC3E}">
        <p14:creationId xmlns:p14="http://schemas.microsoft.com/office/powerpoint/2010/main" val="250673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6"/>
          <p:cNvPicPr>
            <a:picLocks noGrp="1" noChangeAspect="1" noChangeArrowheads="1"/>
          </p:cNvPicPr>
          <p:nvPr>
            <p:ph type="body" idx="1"/>
          </p:nvPr>
        </p:nvPicPr>
        <p:blipFill>
          <a:blip r:embed="rId2"/>
          <a:srcRect/>
          <a:stretch>
            <a:fillRect/>
          </a:stretch>
        </p:blipFill>
        <p:spPr>
          <a:xfrm>
            <a:off x="1215241" y="2472625"/>
            <a:ext cx="9436925" cy="2708275"/>
          </a:xfrm>
          <a:noFill/>
          <a:ln/>
        </p:spPr>
      </p:pic>
      <p:sp>
        <p:nvSpPr>
          <p:cNvPr id="10246" name="Rectangle 6"/>
          <p:cNvSpPr>
            <a:spLocks noGrp="1" noChangeArrowheads="1"/>
          </p:cNvSpPr>
          <p:nvPr>
            <p:ph type="title"/>
          </p:nvPr>
        </p:nvSpPr>
        <p:spPr/>
        <p:txBody>
          <a:bodyPr>
            <a:normAutofit fontScale="90000"/>
          </a:bodyPr>
          <a:lstStyle/>
          <a:p>
            <a:r>
              <a:rPr lang="en-GB" sz="4000"/>
              <a:t/>
            </a:r>
            <a:br>
              <a:rPr lang="en-GB" sz="4000"/>
            </a:br>
            <a:r>
              <a:rPr lang="en-GB" sz="4000"/>
              <a:t>National Chemotherapy Board</a:t>
            </a:r>
            <a:br>
              <a:rPr lang="en-GB" sz="4000"/>
            </a:br>
            <a:r>
              <a:rPr lang="en-GB" sz="2000"/>
              <a:t>Established 2014</a:t>
            </a:r>
            <a:br>
              <a:rPr lang="en-GB" sz="2000"/>
            </a:br>
            <a:r>
              <a:rPr lang="en-GB" sz="2000"/>
              <a:t>Representation from SACT, CRG, Patient Representatives</a:t>
            </a:r>
            <a:br>
              <a:rPr lang="en-GB" sz="2000"/>
            </a:br>
            <a:r>
              <a:rPr lang="en-GB" sz="2000"/>
              <a:t>Respond to national issues and create/share national guidelines, service improvement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p:txBody>
          <a:bodyPr/>
          <a:lstStyle/>
          <a:p>
            <a:r>
              <a:rPr lang="en-GB" sz="4000"/>
              <a:t>National project: </a:t>
            </a:r>
            <a:br>
              <a:rPr lang="en-GB" sz="4000"/>
            </a:br>
            <a:r>
              <a:rPr lang="en-GB" sz="4000"/>
              <a:t>Regimen-specific consent forms</a:t>
            </a:r>
          </a:p>
        </p:txBody>
      </p:sp>
      <p:sp>
        <p:nvSpPr>
          <p:cNvPr id="3075" name="Content Placeholder 2"/>
          <p:cNvSpPr>
            <a:spLocks noGrp="1"/>
          </p:cNvSpPr>
          <p:nvPr>
            <p:ph idx="4294967295"/>
          </p:nvPr>
        </p:nvSpPr>
        <p:spPr>
          <a:xfrm>
            <a:off x="624417" y="1773238"/>
            <a:ext cx="10972800" cy="4768850"/>
          </a:xfrm>
        </p:spPr>
        <p:txBody>
          <a:bodyPr/>
          <a:lstStyle/>
          <a:p>
            <a:r>
              <a:rPr lang="en-GB" sz="2400"/>
              <a:t>Practice of consent for SACT varies in the UK</a:t>
            </a:r>
          </a:p>
          <a:p>
            <a:r>
              <a:rPr lang="en-GB" sz="2400"/>
              <a:t>Project to develop a national library of SACT regimen-specific consent forms initiated in 2015</a:t>
            </a:r>
          </a:p>
          <a:p>
            <a:r>
              <a:rPr lang="en-GB" sz="2400"/>
              <a:t>Cancer Research UK (CRUK) awarded a grant to GSTT to host the project</a:t>
            </a:r>
          </a:p>
          <a:p>
            <a:r>
              <a:rPr lang="en-GB" sz="2400"/>
              <a:t>The National Chemotherapy Board are the governing body for the project:</a:t>
            </a:r>
          </a:p>
          <a:p>
            <a:endParaRPr lang="en-GB" sz="2400"/>
          </a:p>
          <a:p>
            <a:endParaRPr lang="en-GB" sz="2400"/>
          </a:p>
          <a:p>
            <a:endParaRPr lang="en-GB"/>
          </a:p>
          <a:p>
            <a:endParaRPr lang="en-GB"/>
          </a:p>
        </p:txBody>
      </p:sp>
      <p:pic>
        <p:nvPicPr>
          <p:cNvPr id="3076" name="Picture 2" descr="Logo colour"/>
          <p:cNvPicPr>
            <a:picLocks noChangeAspect="1" noChangeArrowheads="1"/>
          </p:cNvPicPr>
          <p:nvPr/>
        </p:nvPicPr>
        <p:blipFill>
          <a:blip r:embed="rId2"/>
          <a:srcRect/>
          <a:stretch>
            <a:fillRect/>
          </a:stretch>
        </p:blipFill>
        <p:spPr bwMode="auto">
          <a:xfrm>
            <a:off x="6946901" y="5929313"/>
            <a:ext cx="4061525" cy="609600"/>
          </a:xfrm>
          <a:prstGeom prst="rect">
            <a:avLst/>
          </a:prstGeom>
          <a:noFill/>
          <a:ln w="9525">
            <a:noFill/>
            <a:miter lim="800000"/>
            <a:headEnd/>
            <a:tailEnd/>
          </a:ln>
        </p:spPr>
      </p:pic>
      <p:pic>
        <p:nvPicPr>
          <p:cNvPr id="3077" name="Picture 4"/>
          <p:cNvPicPr>
            <a:picLocks noChangeAspect="1" noChangeArrowheads="1"/>
          </p:cNvPicPr>
          <p:nvPr/>
        </p:nvPicPr>
        <p:blipFill>
          <a:blip r:embed="rId3"/>
          <a:srcRect/>
          <a:stretch>
            <a:fillRect/>
          </a:stretch>
        </p:blipFill>
        <p:spPr bwMode="auto">
          <a:xfrm>
            <a:off x="762000" y="5929314"/>
            <a:ext cx="1779319" cy="619125"/>
          </a:xfrm>
          <a:prstGeom prst="rect">
            <a:avLst/>
          </a:prstGeom>
          <a:noFill/>
          <a:ln w="9525">
            <a:noFill/>
            <a:miter lim="800000"/>
            <a:headEnd/>
            <a:tailEnd/>
          </a:ln>
        </p:spPr>
      </p:pic>
      <p:cxnSp>
        <p:nvCxnSpPr>
          <p:cNvPr id="6" name="Straight Connector 5"/>
          <p:cNvCxnSpPr/>
          <p:nvPr/>
        </p:nvCxnSpPr>
        <p:spPr>
          <a:xfrm>
            <a:off x="0" y="5786438"/>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3079" name="Picture 6"/>
          <p:cNvPicPr>
            <a:picLocks noChangeAspect="1" noChangeArrowheads="1"/>
          </p:cNvPicPr>
          <p:nvPr/>
        </p:nvPicPr>
        <p:blipFill>
          <a:blip r:embed="rId4"/>
          <a:srcRect/>
          <a:stretch>
            <a:fillRect/>
          </a:stretch>
        </p:blipFill>
        <p:spPr bwMode="auto">
          <a:xfrm>
            <a:off x="6329548" y="4214813"/>
            <a:ext cx="4444286" cy="135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p:txBody>
          <a:bodyPr/>
          <a:lstStyle/>
          <a:p>
            <a:r>
              <a:rPr lang="en-GB"/>
              <a:t>Created the webpage</a:t>
            </a:r>
          </a:p>
        </p:txBody>
      </p:sp>
      <p:sp>
        <p:nvSpPr>
          <p:cNvPr id="4099" name="Content Placeholder 2"/>
          <p:cNvSpPr>
            <a:spLocks noGrp="1"/>
          </p:cNvSpPr>
          <p:nvPr>
            <p:ph idx="4294967295"/>
          </p:nvPr>
        </p:nvSpPr>
        <p:spPr>
          <a:xfrm>
            <a:off x="609600" y="1357313"/>
            <a:ext cx="10972800" cy="4768850"/>
          </a:xfrm>
        </p:spPr>
        <p:txBody>
          <a:bodyPr/>
          <a:lstStyle/>
          <a:p>
            <a:r>
              <a:rPr lang="en-GB" sz="2400"/>
              <a:t>To host the forms and associated documents: </a:t>
            </a:r>
            <a:r>
              <a:rPr lang="en-GB" sz="2400">
                <a:hlinkClick r:id="rId2"/>
              </a:rPr>
              <a:t>www.cruk.org/sact_consent</a:t>
            </a:r>
            <a:r>
              <a:rPr lang="en-GB" sz="2400"/>
              <a:t> </a:t>
            </a:r>
          </a:p>
        </p:txBody>
      </p:sp>
      <p:pic>
        <p:nvPicPr>
          <p:cNvPr id="4100" name="Picture 2" descr="Logo colour"/>
          <p:cNvPicPr>
            <a:picLocks noChangeAspect="1" noChangeArrowheads="1"/>
          </p:cNvPicPr>
          <p:nvPr/>
        </p:nvPicPr>
        <p:blipFill>
          <a:blip r:embed="rId3"/>
          <a:srcRect/>
          <a:stretch>
            <a:fillRect/>
          </a:stretch>
        </p:blipFill>
        <p:spPr bwMode="auto">
          <a:xfrm>
            <a:off x="6946901" y="5929313"/>
            <a:ext cx="4204029" cy="609600"/>
          </a:xfrm>
          <a:prstGeom prst="rect">
            <a:avLst/>
          </a:prstGeom>
          <a:noFill/>
          <a:ln w="9525">
            <a:noFill/>
            <a:miter lim="800000"/>
            <a:headEnd/>
            <a:tailEnd/>
          </a:ln>
        </p:spPr>
      </p:pic>
      <p:pic>
        <p:nvPicPr>
          <p:cNvPr id="4101" name="Picture 4"/>
          <p:cNvPicPr>
            <a:picLocks noChangeAspect="1" noChangeArrowheads="1"/>
          </p:cNvPicPr>
          <p:nvPr/>
        </p:nvPicPr>
        <p:blipFill>
          <a:blip r:embed="rId4"/>
          <a:srcRect/>
          <a:stretch>
            <a:fillRect/>
          </a:stretch>
        </p:blipFill>
        <p:spPr bwMode="auto">
          <a:xfrm>
            <a:off x="762000" y="5929314"/>
            <a:ext cx="1743694" cy="619125"/>
          </a:xfrm>
          <a:prstGeom prst="rect">
            <a:avLst/>
          </a:prstGeom>
          <a:noFill/>
          <a:ln w="9525">
            <a:noFill/>
            <a:miter lim="800000"/>
            <a:headEnd/>
            <a:tailEnd/>
          </a:ln>
        </p:spPr>
      </p:pic>
      <p:cxnSp>
        <p:nvCxnSpPr>
          <p:cNvPr id="6" name="Straight Connector 5"/>
          <p:cNvCxnSpPr/>
          <p:nvPr/>
        </p:nvCxnSpPr>
        <p:spPr>
          <a:xfrm>
            <a:off x="0" y="5786438"/>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5" cstate="print"/>
          <a:srcRect/>
          <a:stretch>
            <a:fillRect/>
          </a:stretch>
        </p:blipFill>
        <p:spPr bwMode="auto">
          <a:xfrm>
            <a:off x="857213" y="2214554"/>
            <a:ext cx="4783566" cy="333375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pic>
        <p:nvPicPr>
          <p:cNvPr id="11" name="Picture 10"/>
          <p:cNvPicPr/>
          <p:nvPr/>
        </p:nvPicPr>
        <p:blipFill>
          <a:blip r:embed="rId6" cstate="print"/>
          <a:srcRect/>
          <a:stretch>
            <a:fillRect/>
          </a:stretch>
        </p:blipFill>
        <p:spPr bwMode="auto">
          <a:xfrm>
            <a:off x="7334259" y="2214554"/>
            <a:ext cx="3116027" cy="3326765"/>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p:txBody>
          <a:bodyPr/>
          <a:lstStyle/>
          <a:p>
            <a:r>
              <a:rPr lang="en-GB"/>
              <a:t>National Forms</a:t>
            </a:r>
          </a:p>
        </p:txBody>
      </p:sp>
      <p:pic>
        <p:nvPicPr>
          <p:cNvPr id="6147" name="Picture 2" descr="Logo colour"/>
          <p:cNvPicPr>
            <a:picLocks noChangeAspect="1" noChangeArrowheads="1"/>
          </p:cNvPicPr>
          <p:nvPr/>
        </p:nvPicPr>
        <p:blipFill>
          <a:blip r:embed="rId3"/>
          <a:srcRect/>
          <a:stretch>
            <a:fillRect/>
          </a:stretch>
        </p:blipFill>
        <p:spPr bwMode="auto">
          <a:xfrm>
            <a:off x="6946901" y="5929313"/>
            <a:ext cx="3622138" cy="609600"/>
          </a:xfrm>
          <a:prstGeom prst="rect">
            <a:avLst/>
          </a:prstGeom>
          <a:noFill/>
          <a:ln w="9525">
            <a:noFill/>
            <a:miter lim="800000"/>
            <a:headEnd/>
            <a:tailEnd/>
          </a:ln>
        </p:spPr>
      </p:pic>
      <p:pic>
        <p:nvPicPr>
          <p:cNvPr id="6148" name="Picture 4"/>
          <p:cNvPicPr>
            <a:picLocks noChangeAspect="1" noChangeArrowheads="1"/>
          </p:cNvPicPr>
          <p:nvPr/>
        </p:nvPicPr>
        <p:blipFill>
          <a:blip r:embed="rId4"/>
          <a:srcRect/>
          <a:stretch>
            <a:fillRect/>
          </a:stretch>
        </p:blipFill>
        <p:spPr bwMode="auto">
          <a:xfrm>
            <a:off x="762000" y="5929314"/>
            <a:ext cx="1779319" cy="619125"/>
          </a:xfrm>
          <a:prstGeom prst="rect">
            <a:avLst/>
          </a:prstGeom>
          <a:noFill/>
          <a:ln w="9525">
            <a:noFill/>
            <a:miter lim="800000"/>
            <a:headEnd/>
            <a:tailEnd/>
          </a:ln>
        </p:spPr>
      </p:pic>
      <p:cxnSp>
        <p:nvCxnSpPr>
          <p:cNvPr id="6" name="Straight Connector 5"/>
          <p:cNvCxnSpPr/>
          <p:nvPr/>
        </p:nvCxnSpPr>
        <p:spPr>
          <a:xfrm>
            <a:off x="0" y="5786438"/>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6150" name="Picture 8"/>
          <p:cNvPicPr>
            <a:picLocks noChangeAspect="1" noChangeArrowheads="1"/>
          </p:cNvPicPr>
          <p:nvPr/>
        </p:nvPicPr>
        <p:blipFill>
          <a:blip r:embed="rId5"/>
          <a:srcRect/>
          <a:stretch>
            <a:fillRect/>
          </a:stretch>
        </p:blipFill>
        <p:spPr bwMode="auto">
          <a:xfrm>
            <a:off x="9334500" y="2143125"/>
            <a:ext cx="2048933" cy="2160588"/>
          </a:xfrm>
          <a:prstGeom prst="rect">
            <a:avLst/>
          </a:prstGeom>
          <a:noFill/>
          <a:ln w="9525">
            <a:solidFill>
              <a:schemeClr val="accent1"/>
            </a:solidFill>
            <a:miter lim="800000"/>
            <a:headEnd/>
            <a:tailEnd/>
          </a:ln>
        </p:spPr>
      </p:pic>
      <p:pic>
        <p:nvPicPr>
          <p:cNvPr id="6151" name="Content Placeholder 15"/>
          <p:cNvPicPr>
            <a:picLocks noGrp="1" noChangeAspect="1"/>
          </p:cNvPicPr>
          <p:nvPr>
            <p:ph idx="4294967295"/>
          </p:nvPr>
        </p:nvPicPr>
        <p:blipFill>
          <a:blip r:embed="rId6"/>
          <a:srcRect/>
          <a:stretch>
            <a:fillRect/>
          </a:stretch>
        </p:blipFill>
        <p:spPr>
          <a:xfrm>
            <a:off x="7239001" y="1928814"/>
            <a:ext cx="2044700" cy="2160587"/>
          </a:xfrm>
          <a:ln>
            <a:solidFill>
              <a:schemeClr val="accent1"/>
            </a:solidFill>
          </a:ln>
        </p:spPr>
      </p:pic>
      <p:pic>
        <p:nvPicPr>
          <p:cNvPr id="6152" name="Picture 16"/>
          <p:cNvPicPr>
            <a:picLocks noChangeAspect="1" noChangeArrowheads="1"/>
          </p:cNvPicPr>
          <p:nvPr/>
        </p:nvPicPr>
        <p:blipFill>
          <a:blip r:embed="rId7"/>
          <a:srcRect/>
          <a:stretch>
            <a:fillRect/>
          </a:stretch>
        </p:blipFill>
        <p:spPr bwMode="auto">
          <a:xfrm>
            <a:off x="5082118" y="1714500"/>
            <a:ext cx="2027767" cy="2160588"/>
          </a:xfrm>
          <a:prstGeom prst="rect">
            <a:avLst/>
          </a:prstGeom>
          <a:noFill/>
          <a:ln w="9525">
            <a:solidFill>
              <a:schemeClr val="accent1"/>
            </a:solidFill>
            <a:miter lim="800000"/>
            <a:headEnd/>
            <a:tailEnd/>
          </a:ln>
        </p:spPr>
      </p:pic>
      <p:pic>
        <p:nvPicPr>
          <p:cNvPr id="6153" name="Picture 17"/>
          <p:cNvPicPr>
            <a:picLocks noChangeAspect="1" noChangeArrowheads="1"/>
          </p:cNvPicPr>
          <p:nvPr/>
        </p:nvPicPr>
        <p:blipFill>
          <a:blip r:embed="rId8"/>
          <a:srcRect/>
          <a:stretch>
            <a:fillRect/>
          </a:stretch>
        </p:blipFill>
        <p:spPr bwMode="auto">
          <a:xfrm>
            <a:off x="2952751" y="1500189"/>
            <a:ext cx="2044700" cy="2160587"/>
          </a:xfrm>
          <a:prstGeom prst="rect">
            <a:avLst/>
          </a:prstGeom>
          <a:noFill/>
          <a:ln w="9525">
            <a:solidFill>
              <a:schemeClr val="accent1"/>
            </a:solidFill>
            <a:miter lim="800000"/>
            <a:headEnd/>
            <a:tailEnd/>
          </a:ln>
        </p:spPr>
      </p:pic>
      <p:pic>
        <p:nvPicPr>
          <p:cNvPr id="6154" name="Picture 18"/>
          <p:cNvPicPr>
            <a:picLocks noChangeAspect="1" noChangeArrowheads="1"/>
          </p:cNvPicPr>
          <p:nvPr/>
        </p:nvPicPr>
        <p:blipFill>
          <a:blip r:embed="rId9"/>
          <a:srcRect/>
          <a:stretch>
            <a:fillRect/>
          </a:stretch>
        </p:blipFill>
        <p:spPr bwMode="auto">
          <a:xfrm>
            <a:off x="857251" y="1268413"/>
            <a:ext cx="2040467" cy="2160587"/>
          </a:xfrm>
          <a:prstGeom prst="rect">
            <a:avLst/>
          </a:prstGeom>
          <a:noFill/>
          <a:ln w="9525">
            <a:solidFill>
              <a:schemeClr val="accent1"/>
            </a:solidFill>
            <a:miter lim="800000"/>
            <a:headEnd/>
            <a:tailEnd/>
          </a:ln>
        </p:spPr>
      </p:pic>
      <p:sp>
        <p:nvSpPr>
          <p:cNvPr id="6155" name="TextBox 25"/>
          <p:cNvSpPr txBox="1">
            <a:spLocks noChangeArrowheads="1"/>
          </p:cNvSpPr>
          <p:nvPr/>
        </p:nvSpPr>
        <p:spPr bwMode="auto">
          <a:xfrm>
            <a:off x="857251" y="4429125"/>
            <a:ext cx="10572749" cy="954088"/>
          </a:xfrm>
          <a:prstGeom prst="rect">
            <a:avLst/>
          </a:prstGeom>
          <a:noFill/>
          <a:ln w="9525">
            <a:noFill/>
            <a:miter lim="800000"/>
            <a:headEnd/>
            <a:tailEnd/>
          </a:ln>
        </p:spPr>
        <p:txBody>
          <a:bodyPr>
            <a:spAutoFit/>
          </a:bodyPr>
          <a:lstStyle/>
          <a:p>
            <a:pPr>
              <a:buFont typeface="Arial" charset="0"/>
              <a:buChar char="•"/>
            </a:pPr>
            <a:r>
              <a:rPr lang="en-GB" sz="2800">
                <a:latin typeface="Calibri" pitchFamily="34" charset="0"/>
              </a:rPr>
              <a:t>  5-page form</a:t>
            </a:r>
          </a:p>
          <a:p>
            <a:pPr>
              <a:buFont typeface="Arial" charset="0"/>
              <a:buChar char="•"/>
            </a:pPr>
            <a:r>
              <a:rPr lang="en-GB" sz="2800">
                <a:latin typeface="Calibri" pitchFamily="34" charset="0"/>
              </a:rPr>
              <a:t>  Standard template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a:buFontTx/>
              <a:buNone/>
            </a:pPr>
            <a:r>
              <a:rPr lang="en-GB" sz="2400"/>
              <a:t>			</a:t>
            </a:r>
            <a:r>
              <a:rPr lang="en-GB" sz="2400" b="1"/>
              <a:t>National Chemotherapy Board:</a:t>
            </a:r>
          </a:p>
          <a:p>
            <a:r>
              <a:rPr lang="en-GB" sz="2000"/>
              <a:t>Mortality within 30 days of Systemic Anti-cancer Therapy (SACT): led by Dr Paula Scullin</a:t>
            </a:r>
          </a:p>
          <a:p>
            <a:pPr>
              <a:buFontTx/>
              <a:buNone/>
            </a:pPr>
            <a:r>
              <a:rPr lang="en-GB" sz="2400"/>
              <a:t>			</a:t>
            </a:r>
            <a:r>
              <a:rPr lang="en-GB" sz="2000"/>
              <a:t>Review of current practice</a:t>
            </a:r>
          </a:p>
          <a:p>
            <a:pPr lvl="4">
              <a:buFontTx/>
              <a:buNone/>
            </a:pPr>
            <a:r>
              <a:rPr lang="en-GB"/>
              <a:t>Suggested standardised review</a:t>
            </a:r>
            <a:endParaRPr lang="en-GB" sz="1400"/>
          </a:p>
          <a:p>
            <a:endParaRPr lang="en-GB" sz="2000"/>
          </a:p>
          <a:p>
            <a:r>
              <a:rPr lang="en-GB" sz="2000"/>
              <a:t>Good practice guideline: Promoting early identification of systemic anti-cancer therapies side effects – two approaches: led by Dr Catherine Oakley (President of UKONS)</a:t>
            </a:r>
          </a:p>
          <a:p>
            <a:endParaRPr lang="en-GB" sz="2000"/>
          </a:p>
          <a:p>
            <a:r>
              <a:rPr lang="en-GB" sz="2000"/>
              <a:t>ABC Project: </a:t>
            </a:r>
            <a:r>
              <a:rPr lang="en-GB" sz="2000" b="1"/>
              <a:t>A</a:t>
            </a:r>
            <a:r>
              <a:rPr lang="en-GB" sz="2000"/>
              <a:t>ge is no </a:t>
            </a:r>
            <a:r>
              <a:rPr lang="en-GB" sz="2000" b="1"/>
              <a:t>B</a:t>
            </a:r>
            <a:r>
              <a:rPr lang="en-GB" sz="2000"/>
              <a:t>arrier to </a:t>
            </a:r>
            <a:r>
              <a:rPr lang="en-GB" sz="2000" b="1"/>
              <a:t>C</a:t>
            </a:r>
            <a:r>
              <a:rPr lang="en-GB" sz="2000"/>
              <a:t>hemotherapy: led by Dr Janine Mansi in conjunction with POI/ABPI</a:t>
            </a:r>
          </a:p>
          <a:p>
            <a:endParaRPr lang="en-GB" sz="2000"/>
          </a:p>
        </p:txBody>
      </p:sp>
      <p:pic>
        <p:nvPicPr>
          <p:cNvPr id="11268" name="Picture 6"/>
          <p:cNvPicPr>
            <a:picLocks noGrp="1" noChangeAspect="1" noChangeArrowheads="1"/>
          </p:cNvPicPr>
          <p:nvPr>
            <p:ph type="title"/>
          </p:nvPr>
        </p:nvPicPr>
        <p:blipFill>
          <a:blip r:embed="rId2"/>
          <a:srcRect/>
          <a:stretch>
            <a:fillRect/>
          </a:stretch>
        </p:blipFill>
        <p:spPr>
          <a:xfrm>
            <a:off x="965915" y="274638"/>
            <a:ext cx="4128599" cy="1143000"/>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p>
        </p:txBody>
      </p:sp>
      <p:sp>
        <p:nvSpPr>
          <p:cNvPr id="12291" name="Rectangle 3"/>
          <p:cNvSpPr>
            <a:spLocks noGrp="1" noChangeArrowheads="1"/>
          </p:cNvSpPr>
          <p:nvPr>
            <p:ph type="body" idx="1"/>
          </p:nvPr>
        </p:nvSpPr>
        <p:spPr/>
        <p:txBody>
          <a:bodyPr/>
          <a:lstStyle/>
          <a:p>
            <a:r>
              <a:rPr lang="en-GB" sz="2400" dirty="0"/>
              <a:t>Chair changes each year – next joint UKONS and BOPA</a:t>
            </a:r>
          </a:p>
          <a:p>
            <a:r>
              <a:rPr lang="en-GB" sz="2400" dirty="0" smtClean="0"/>
              <a:t>Continue </a:t>
            </a:r>
            <a:r>
              <a:rPr lang="en-GB" sz="2400" dirty="0"/>
              <a:t>to </a:t>
            </a:r>
          </a:p>
          <a:p>
            <a:pPr>
              <a:buFontTx/>
              <a:buNone/>
            </a:pPr>
            <a:r>
              <a:rPr lang="en-GB" sz="2400" dirty="0"/>
              <a:t>	    Develop Good Practice Guidelines for national use</a:t>
            </a:r>
          </a:p>
          <a:p>
            <a:pPr>
              <a:buFontTx/>
              <a:buNone/>
            </a:pPr>
            <a:r>
              <a:rPr lang="en-GB" sz="2400" dirty="0"/>
              <a:t>	    Liaise with CRG and CCGs</a:t>
            </a:r>
          </a:p>
          <a:p>
            <a:pPr>
              <a:buFontTx/>
              <a:buNone/>
            </a:pPr>
            <a:r>
              <a:rPr lang="en-GB" sz="2400" dirty="0"/>
              <a:t>	    Liaise with PHE SACT</a:t>
            </a:r>
          </a:p>
          <a:p>
            <a:pPr>
              <a:buFontTx/>
              <a:buNone/>
            </a:pPr>
            <a:r>
              <a:rPr lang="en-GB" sz="2400" dirty="0"/>
              <a:t>        Research/service improvement with a national interest</a:t>
            </a:r>
          </a:p>
          <a:p>
            <a:pPr>
              <a:buFontTx/>
              <a:buNone/>
            </a:pPr>
            <a:r>
              <a:rPr lang="en-GB" sz="2400" dirty="0"/>
              <a:t>	</a:t>
            </a:r>
          </a:p>
        </p:txBody>
      </p:sp>
      <p:pic>
        <p:nvPicPr>
          <p:cNvPr id="12292" name="Picture 6"/>
          <p:cNvPicPr>
            <a:picLocks noChangeAspect="1" noChangeArrowheads="1"/>
          </p:cNvPicPr>
          <p:nvPr/>
        </p:nvPicPr>
        <p:blipFill>
          <a:blip r:embed="rId2"/>
          <a:srcRect/>
          <a:stretch>
            <a:fillRect/>
          </a:stretch>
        </p:blipFill>
        <p:spPr bwMode="auto">
          <a:xfrm>
            <a:off x="835149" y="487290"/>
            <a:ext cx="4629151"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Members – Alison Norton</a:t>
            </a:r>
            <a:endParaRPr lang="en-GB" dirty="0"/>
          </a:p>
        </p:txBody>
      </p:sp>
      <p:sp>
        <p:nvSpPr>
          <p:cNvPr id="3" name="Content Placeholder 2"/>
          <p:cNvSpPr>
            <a:spLocks noGrp="1"/>
          </p:cNvSpPr>
          <p:nvPr>
            <p:ph idx="1"/>
          </p:nvPr>
        </p:nvSpPr>
        <p:spPr/>
        <p:txBody>
          <a:bodyPr>
            <a:normAutofit fontScale="55000" lnSpcReduction="20000"/>
          </a:bodyPr>
          <a:lstStyle/>
          <a:p>
            <a:pPr>
              <a:buNone/>
            </a:pPr>
            <a:r>
              <a:rPr lang="en-GB" dirty="0" smtClean="0"/>
              <a:t>Sasha </a:t>
            </a:r>
            <a:r>
              <a:rPr lang="en-GB" dirty="0" smtClean="0"/>
              <a:t>Badzek</a:t>
            </a:r>
          </a:p>
          <a:p>
            <a:pPr>
              <a:buNone/>
            </a:pPr>
            <a:r>
              <a:rPr lang="en-GB" dirty="0" smtClean="0"/>
              <a:t>Tariq </a:t>
            </a:r>
            <a:r>
              <a:rPr lang="en-GB" dirty="0" smtClean="0"/>
              <a:t>Mughal</a:t>
            </a:r>
          </a:p>
          <a:p>
            <a:pPr>
              <a:buNone/>
            </a:pPr>
            <a:r>
              <a:rPr lang="en-GB" dirty="0" err="1" smtClean="0"/>
              <a:t>Kirsty</a:t>
            </a:r>
            <a:r>
              <a:rPr lang="en-GB" dirty="0" smtClean="0"/>
              <a:t> Ross</a:t>
            </a:r>
          </a:p>
          <a:p>
            <a:pPr>
              <a:buNone/>
            </a:pPr>
            <a:r>
              <a:rPr lang="en-GB" dirty="0" smtClean="0"/>
              <a:t>Tim Robinson</a:t>
            </a:r>
          </a:p>
          <a:p>
            <a:pPr>
              <a:buNone/>
            </a:pPr>
            <a:r>
              <a:rPr lang="en-GB" dirty="0" smtClean="0"/>
              <a:t>Colin Barrie</a:t>
            </a:r>
          </a:p>
          <a:p>
            <a:pPr>
              <a:buNone/>
            </a:pPr>
            <a:r>
              <a:rPr lang="en-GB" dirty="0" err="1" smtClean="0"/>
              <a:t>Julien</a:t>
            </a:r>
            <a:r>
              <a:rPr lang="en-GB" dirty="0" smtClean="0"/>
              <a:t> de </a:t>
            </a:r>
            <a:r>
              <a:rPr lang="en-GB" dirty="0" err="1" smtClean="0"/>
              <a:t>Naurois</a:t>
            </a:r>
            <a:endParaRPr lang="en-GB" dirty="0" smtClean="0"/>
          </a:p>
          <a:p>
            <a:pPr>
              <a:buNone/>
            </a:pPr>
            <a:r>
              <a:rPr lang="en-GB" dirty="0" smtClean="0"/>
              <a:t>Carey </a:t>
            </a:r>
            <a:r>
              <a:rPr lang="en-GB" dirty="0" err="1" smtClean="0"/>
              <a:t>Macdonald-Smith</a:t>
            </a:r>
            <a:endParaRPr lang="en-GB" dirty="0" smtClean="0"/>
          </a:p>
          <a:p>
            <a:pPr>
              <a:buNone/>
            </a:pPr>
            <a:r>
              <a:rPr lang="en-GB" dirty="0" smtClean="0"/>
              <a:t>Georgina </a:t>
            </a:r>
            <a:r>
              <a:rPr lang="en-GB" dirty="0" smtClean="0"/>
              <a:t>Wood</a:t>
            </a:r>
          </a:p>
          <a:p>
            <a:pPr>
              <a:buNone/>
            </a:pPr>
            <a:r>
              <a:rPr lang="en-GB" dirty="0" smtClean="0"/>
              <a:t>Peter Gallagher</a:t>
            </a:r>
          </a:p>
          <a:p>
            <a:pPr>
              <a:buNone/>
            </a:pPr>
            <a:r>
              <a:rPr lang="en-GB" dirty="0" smtClean="0"/>
              <a:t>Gary Doherty</a:t>
            </a:r>
          </a:p>
          <a:p>
            <a:pPr>
              <a:buNone/>
            </a:pPr>
            <a:r>
              <a:rPr lang="en-GB" dirty="0" err="1" smtClean="0"/>
              <a:t>Deiva</a:t>
            </a:r>
            <a:r>
              <a:rPr lang="en-GB" dirty="0" smtClean="0"/>
              <a:t> </a:t>
            </a:r>
            <a:r>
              <a:rPr lang="en-GB" dirty="0" err="1" smtClean="0"/>
              <a:t>Venkatachala</a:t>
            </a:r>
            <a:endParaRPr lang="en-GB" dirty="0" smtClean="0"/>
          </a:p>
          <a:p>
            <a:pPr>
              <a:buNone/>
            </a:pPr>
            <a:r>
              <a:rPr lang="en-GB" dirty="0" smtClean="0"/>
              <a:t>Claire Dyke</a:t>
            </a:r>
          </a:p>
          <a:p>
            <a:pPr>
              <a:buNone/>
            </a:pPr>
            <a:r>
              <a:rPr lang="en-GB" dirty="0" smtClean="0"/>
              <a:t>Helen </a:t>
            </a:r>
            <a:r>
              <a:rPr lang="en-GB" dirty="0" err="1" smtClean="0"/>
              <a:t>Creedon</a:t>
            </a:r>
            <a:endParaRPr lang="en-GB" dirty="0" smtClean="0"/>
          </a:p>
          <a:p>
            <a:pPr>
              <a:buNone/>
            </a:pPr>
            <a:r>
              <a:rPr lang="en-GB" dirty="0" smtClean="0"/>
              <a:t>Laura </a:t>
            </a:r>
            <a:r>
              <a:rPr lang="en-GB" dirty="0" err="1" smtClean="0"/>
              <a:t>Spiers</a:t>
            </a:r>
            <a:endParaRPr lang="en-GB" dirty="0" smtClean="0"/>
          </a:p>
        </p:txBody>
      </p:sp>
    </p:spTree>
    <p:extLst>
      <p:ext uri="{BB962C8B-B14F-4D97-AF65-F5344CB8AC3E}">
        <p14:creationId xmlns:p14="http://schemas.microsoft.com/office/powerpoint/2010/main" val="2506739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Date for Next Meeting</a:t>
            </a:r>
            <a:endParaRPr lang="en-GB" dirty="0"/>
          </a:p>
        </p:txBody>
      </p:sp>
      <p:sp>
        <p:nvSpPr>
          <p:cNvPr id="3" name="Content Placeholder 2"/>
          <p:cNvSpPr>
            <a:spLocks noGrp="1"/>
          </p:cNvSpPr>
          <p:nvPr>
            <p:ph idx="1"/>
          </p:nvPr>
        </p:nvSpPr>
        <p:spPr/>
        <p:txBody>
          <a:bodyPr/>
          <a:lstStyle/>
          <a:p>
            <a:pPr>
              <a:buNone/>
            </a:pPr>
            <a:r>
              <a:rPr lang="en-GB" dirty="0" smtClean="0"/>
              <a:t>TBC – Keep an eye out for ...</a:t>
            </a:r>
            <a:endParaRPr lang="en-GB" dirty="0"/>
          </a:p>
        </p:txBody>
      </p:sp>
    </p:spTree>
    <p:extLst>
      <p:ext uri="{BB962C8B-B14F-4D97-AF65-F5344CB8AC3E}">
        <p14:creationId xmlns:p14="http://schemas.microsoft.com/office/powerpoint/2010/main" val="250673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ACP Prizes</a:t>
            </a:r>
            <a:endParaRPr lang="en-GB" dirty="0"/>
          </a:p>
        </p:txBody>
      </p:sp>
      <p:sp>
        <p:nvSpPr>
          <p:cNvPr id="3" name="Content Placeholder 2"/>
          <p:cNvSpPr>
            <a:spLocks noGrp="1"/>
          </p:cNvSpPr>
          <p:nvPr>
            <p:ph idx="1"/>
          </p:nvPr>
        </p:nvSpPr>
        <p:spPr/>
        <p:txBody>
          <a:bodyPr/>
          <a:lstStyle/>
          <a:p>
            <a:r>
              <a:rPr lang="en-GB" dirty="0" err="1" smtClean="0"/>
              <a:t>McElwain</a:t>
            </a:r>
            <a:r>
              <a:rPr lang="en-GB" dirty="0" smtClean="0"/>
              <a:t> Prize – Dr Andrew Furness – </a:t>
            </a:r>
            <a:r>
              <a:rPr lang="en-GB" dirty="0" err="1" smtClean="0"/>
              <a:t>Clonal</a:t>
            </a:r>
            <a:r>
              <a:rPr lang="en-GB" dirty="0" smtClean="0"/>
              <a:t> </a:t>
            </a:r>
            <a:r>
              <a:rPr lang="en-GB" dirty="0" err="1" smtClean="0"/>
              <a:t>Neoantigens</a:t>
            </a:r>
            <a:r>
              <a:rPr lang="en-GB" dirty="0" smtClean="0"/>
              <a:t> elicit T cell </a:t>
            </a:r>
            <a:r>
              <a:rPr lang="en-GB" dirty="0" err="1" smtClean="0"/>
              <a:t>immunoreactivity</a:t>
            </a:r>
            <a:r>
              <a:rPr lang="en-GB" dirty="0" smtClean="0"/>
              <a:t> and sensitivity to immune checkpoint blockade </a:t>
            </a:r>
          </a:p>
          <a:p>
            <a:endParaRPr lang="en-GB" dirty="0" smtClean="0"/>
          </a:p>
          <a:p>
            <a:r>
              <a:rPr lang="en-GB" dirty="0" smtClean="0"/>
              <a:t>Undergraduate Prizes:</a:t>
            </a:r>
          </a:p>
          <a:p>
            <a:pPr lvl="1"/>
            <a:r>
              <a:rPr lang="en-GB" dirty="0" smtClean="0"/>
              <a:t>1</a:t>
            </a:r>
            <a:r>
              <a:rPr lang="en-GB" baseline="30000" dirty="0" smtClean="0"/>
              <a:t>st</a:t>
            </a:r>
            <a:r>
              <a:rPr lang="en-GB" dirty="0" smtClean="0"/>
              <a:t> Prize – Yu </a:t>
            </a:r>
            <a:r>
              <a:rPr lang="en-GB" dirty="0" err="1" smtClean="0"/>
              <a:t>Hsuen</a:t>
            </a:r>
            <a:r>
              <a:rPr lang="en-GB" dirty="0" smtClean="0"/>
              <a:t> Yang, UCL Medical School</a:t>
            </a:r>
          </a:p>
          <a:p>
            <a:pPr lvl="1"/>
            <a:r>
              <a:rPr lang="en-GB" dirty="0" smtClean="0"/>
              <a:t>Runner up – Will </a:t>
            </a:r>
            <a:r>
              <a:rPr lang="en-GB" dirty="0" err="1" smtClean="0"/>
              <a:t>Quah</a:t>
            </a:r>
            <a:r>
              <a:rPr lang="en-GB" dirty="0" smtClean="0"/>
              <a:t>, Brighton and Sussex Medical School</a:t>
            </a:r>
          </a:p>
          <a:p>
            <a:pPr lvl="1">
              <a:buNone/>
            </a:pPr>
            <a:endParaRPr lang="en-GB" dirty="0" smtClean="0"/>
          </a:p>
          <a:p>
            <a:pPr lvl="1">
              <a:buNone/>
            </a:pPr>
            <a:r>
              <a:rPr lang="en-GB" dirty="0" smtClean="0"/>
              <a:t>Junior Doctor Prizes:</a:t>
            </a:r>
          </a:p>
          <a:p>
            <a:pPr lvl="1">
              <a:buFontTx/>
              <a:buChar char="-"/>
            </a:pPr>
            <a:r>
              <a:rPr lang="en-GB" dirty="0" smtClean="0"/>
              <a:t>1</a:t>
            </a:r>
            <a:r>
              <a:rPr lang="en-GB" baseline="30000" dirty="0" smtClean="0"/>
              <a:t>st</a:t>
            </a:r>
            <a:r>
              <a:rPr lang="en-GB" dirty="0" smtClean="0"/>
              <a:t> Prize – Dr Sarah Guthrie, FY2, Edinburgh</a:t>
            </a:r>
          </a:p>
          <a:p>
            <a:pPr lvl="1">
              <a:buFontTx/>
              <a:buChar char="-"/>
            </a:pPr>
            <a:r>
              <a:rPr lang="en-GB" dirty="0" smtClean="0"/>
              <a:t>Runner up – Dr Catherine </a:t>
            </a:r>
            <a:r>
              <a:rPr lang="en-GB" dirty="0" err="1" smtClean="0"/>
              <a:t>Sedgewick</a:t>
            </a:r>
            <a:r>
              <a:rPr lang="en-GB" dirty="0" smtClean="0"/>
              <a:t>, FY2, South Thames</a:t>
            </a:r>
          </a:p>
          <a:p>
            <a:pPr lvl="1"/>
            <a:endParaRPr lang="en-GB" dirty="0"/>
          </a:p>
        </p:txBody>
      </p:sp>
    </p:spTree>
    <p:extLst>
      <p:ext uri="{BB962C8B-B14F-4D97-AF65-F5344CB8AC3E}">
        <p14:creationId xmlns:p14="http://schemas.microsoft.com/office/powerpoint/2010/main" val="136663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
            <a:ext cx="3844390" cy="6855696"/>
          </a:xfrm>
          <a:custGeom>
            <a:avLst/>
            <a:gdLst/>
            <a:ahLst/>
            <a:cxnLst/>
            <a:rect l="l" t="t" r="r" b="b"/>
            <a:pathLst>
              <a:path w="3371850" h="7560309">
                <a:moveTo>
                  <a:pt x="0" y="7559992"/>
                </a:moveTo>
                <a:lnTo>
                  <a:pt x="3371303" y="7559992"/>
                </a:lnTo>
                <a:lnTo>
                  <a:pt x="3371303" y="0"/>
                </a:lnTo>
                <a:lnTo>
                  <a:pt x="0" y="0"/>
                </a:lnTo>
                <a:lnTo>
                  <a:pt x="0" y="7559992"/>
                </a:lnTo>
                <a:close/>
              </a:path>
            </a:pathLst>
          </a:custGeom>
          <a:solidFill>
            <a:srgbClr val="00447A"/>
          </a:solidFill>
        </p:spPr>
        <p:txBody>
          <a:bodyPr wrap="square" lIns="0" tIns="0" rIns="0" bIns="0" rtlCol="0"/>
          <a:lstStyle/>
          <a:p>
            <a:endParaRPr/>
          </a:p>
        </p:txBody>
      </p:sp>
      <p:sp>
        <p:nvSpPr>
          <p:cNvPr id="3" name="object 3"/>
          <p:cNvSpPr txBox="1">
            <a:spLocks noGrp="1"/>
          </p:cNvSpPr>
          <p:nvPr>
            <p:ph type="title" idx="4294967295"/>
          </p:nvPr>
        </p:nvSpPr>
        <p:spPr>
          <a:xfrm>
            <a:off x="320322" y="495649"/>
            <a:ext cx="3175498" cy="3545586"/>
          </a:xfrm>
          <a:prstGeom prst="rect">
            <a:avLst/>
          </a:prstGeom>
        </p:spPr>
        <p:txBody>
          <a:bodyPr vert="horz" wrap="square" lIns="0" tIns="0" rIns="0" bIns="0" rtlCol="0">
            <a:spAutoFit/>
          </a:bodyPr>
          <a:lstStyle/>
          <a:p>
            <a:pPr marL="12700" marR="5080"/>
            <a:r>
              <a:rPr lang="en-GB" sz="3200" dirty="0">
                <a:solidFill>
                  <a:srgbClr val="008BC3"/>
                </a:solidFill>
                <a:latin typeface="Alte DIN 1451 Mittelschrift" panose="020B0603020202020204" pitchFamily="34" charset="0"/>
              </a:rPr>
              <a:t>Keep up to date</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dirty="0">
                <a:solidFill>
                  <a:srgbClr val="008BC3"/>
                </a:solidFill>
                <a:latin typeface="Alte DIN 1451 Mittelschrift" panose="020B0603020202020204" pitchFamily="34" charset="0"/>
              </a:rPr>
              <a:t/>
            </a:r>
            <a:br>
              <a:rPr lang="en-GB" sz="3200" dirty="0">
                <a:solidFill>
                  <a:srgbClr val="008BC3"/>
                </a:solidFill>
                <a:latin typeface="Alte DIN 1451 Mittelschrift" panose="020B0603020202020204" pitchFamily="34" charset="0"/>
              </a:rPr>
            </a:br>
            <a:r>
              <a:rPr lang="en-GB" sz="3200" i="1" dirty="0">
                <a:solidFill>
                  <a:srgbClr val="008BC3"/>
                </a:solidFill>
                <a:latin typeface="Alte DIN 1451 Mittelschrift" panose="020B0603020202020204" pitchFamily="34" charset="0"/>
              </a:rPr>
              <a:t>New  Newsletter</a:t>
            </a:r>
            <a:br>
              <a:rPr lang="en-GB" sz="3200" i="1" dirty="0">
                <a:solidFill>
                  <a:srgbClr val="008BC3"/>
                </a:solidFill>
                <a:latin typeface="Alte DIN 1451 Mittelschrift" panose="020B0603020202020204" pitchFamily="34" charset="0"/>
              </a:rPr>
            </a:br>
            <a:r>
              <a:rPr lang="en-GB" sz="3200" i="1" dirty="0">
                <a:solidFill>
                  <a:srgbClr val="008BC3"/>
                </a:solidFill>
                <a:latin typeface="Alte DIN 1451 Mittelschrift" panose="020B0603020202020204" pitchFamily="34" charset="0"/>
              </a:rPr>
              <a:t/>
            </a:r>
            <a:br>
              <a:rPr lang="en-GB" sz="3200" i="1" dirty="0">
                <a:solidFill>
                  <a:srgbClr val="008BC3"/>
                </a:solidFill>
                <a:latin typeface="Alte DIN 1451 Mittelschrift" panose="020B0603020202020204" pitchFamily="34" charset="0"/>
              </a:rPr>
            </a:br>
            <a:r>
              <a:rPr lang="en-GB" sz="3200" i="1" dirty="0">
                <a:solidFill>
                  <a:srgbClr val="008BC3"/>
                </a:solidFill>
                <a:latin typeface="Alte DIN 1451 Mittelschrift" panose="020B0603020202020204" pitchFamily="34" charset="0"/>
              </a:rPr>
              <a:t>Twitter</a:t>
            </a:r>
            <a:br>
              <a:rPr lang="en-GB" sz="3200" i="1" dirty="0">
                <a:solidFill>
                  <a:srgbClr val="008BC3"/>
                </a:solidFill>
                <a:latin typeface="Alte DIN 1451 Mittelschrift" panose="020B0603020202020204" pitchFamily="34" charset="0"/>
              </a:rPr>
            </a:br>
            <a:r>
              <a:rPr lang="en-GB" sz="3200" i="1" dirty="0">
                <a:solidFill>
                  <a:srgbClr val="008BC3"/>
                </a:solidFill>
                <a:latin typeface="Alte DIN 1451 Mittelschrift" panose="020B0603020202020204" pitchFamily="34" charset="0"/>
              </a:rPr>
              <a:t/>
            </a:r>
            <a:br>
              <a:rPr lang="en-GB" sz="3200" i="1" dirty="0">
                <a:solidFill>
                  <a:srgbClr val="008BC3"/>
                </a:solidFill>
                <a:latin typeface="Alte DIN 1451 Mittelschrift" panose="020B0603020202020204" pitchFamily="34" charset="0"/>
              </a:rPr>
            </a:br>
            <a:r>
              <a:rPr lang="en-GB" sz="3200" i="1" dirty="0">
                <a:solidFill>
                  <a:srgbClr val="008BC3"/>
                </a:solidFill>
                <a:latin typeface="Alte DIN 1451 Mittelschrift" panose="020B0603020202020204" pitchFamily="34" charset="0"/>
              </a:rPr>
              <a:t>New </a:t>
            </a:r>
            <a:r>
              <a:rPr lang="en-GB" sz="3200" i="1" dirty="0" smtClean="0">
                <a:solidFill>
                  <a:srgbClr val="008BC3"/>
                </a:solidFill>
                <a:latin typeface="Alte DIN 1451 Mittelschrift" panose="020B0603020202020204" pitchFamily="34" charset="0"/>
              </a:rPr>
              <a:t>Website</a:t>
            </a:r>
            <a:endParaRPr sz="3200" dirty="0">
              <a:solidFill>
                <a:srgbClr val="008BC3"/>
              </a:solidFill>
              <a:latin typeface="Alte DIN 1451 Mittelschrift" panose="020B0603020202020204" pitchFamily="34" charset="0"/>
            </a:endParaRPr>
          </a:p>
        </p:txBody>
      </p:sp>
      <p:sp>
        <p:nvSpPr>
          <p:cNvPr id="4" name="object 4"/>
          <p:cNvSpPr/>
          <p:nvPr/>
        </p:nvSpPr>
        <p:spPr>
          <a:xfrm>
            <a:off x="321122" y="277487"/>
            <a:ext cx="3174698" cy="0"/>
          </a:xfrm>
          <a:custGeom>
            <a:avLst/>
            <a:gdLst/>
            <a:ahLst/>
            <a:cxnLst/>
            <a:rect l="l" t="t" r="r" b="b"/>
            <a:pathLst>
              <a:path w="2784475">
                <a:moveTo>
                  <a:pt x="0" y="0"/>
                </a:moveTo>
                <a:lnTo>
                  <a:pt x="2784005" y="0"/>
                </a:lnTo>
              </a:path>
            </a:pathLst>
          </a:custGeom>
          <a:ln w="50800">
            <a:solidFill>
              <a:srgbClr val="0092CA"/>
            </a:solidFill>
          </a:ln>
        </p:spPr>
        <p:txBody>
          <a:bodyPr wrap="square" lIns="0" tIns="0" rIns="0" bIns="0" rtlCol="0"/>
          <a:lstStyle/>
          <a:p>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8034" y="279451"/>
            <a:ext cx="2216924" cy="597056"/>
          </a:xfrm>
          <a:prstGeom prst="rect">
            <a:avLst/>
          </a:prstGeom>
        </p:spPr>
      </p:pic>
      <p:pic>
        <p:nvPicPr>
          <p:cNvPr id="7" name="Picture 6"/>
          <p:cNvPicPr>
            <a:picLocks noChangeAspect="1"/>
          </p:cNvPicPr>
          <p:nvPr/>
        </p:nvPicPr>
        <p:blipFill rotWithShape="1">
          <a:blip r:embed="rId3"/>
          <a:srcRect t="12272" b="6907"/>
          <a:stretch/>
        </p:blipFill>
        <p:spPr>
          <a:xfrm>
            <a:off x="5581402" y="30323"/>
            <a:ext cx="6610597" cy="2799661"/>
          </a:xfrm>
          <a:prstGeom prst="rect">
            <a:avLst/>
          </a:prstGeom>
        </p:spPr>
      </p:pic>
      <p:pic>
        <p:nvPicPr>
          <p:cNvPr id="16" name="Picture 15"/>
          <p:cNvPicPr>
            <a:picLocks noChangeAspect="1"/>
          </p:cNvPicPr>
          <p:nvPr/>
        </p:nvPicPr>
        <p:blipFill rotWithShape="1">
          <a:blip r:embed="rId4"/>
          <a:srcRect t="19668" b="6907"/>
          <a:stretch/>
        </p:blipFill>
        <p:spPr>
          <a:xfrm>
            <a:off x="3705101" y="2611449"/>
            <a:ext cx="6777971" cy="2581357"/>
          </a:xfrm>
          <a:prstGeom prst="rect">
            <a:avLst/>
          </a:prstGeom>
        </p:spPr>
      </p:pic>
      <p:pic>
        <p:nvPicPr>
          <p:cNvPr id="9" name="Picture 8"/>
          <p:cNvPicPr>
            <a:picLocks noChangeAspect="1"/>
          </p:cNvPicPr>
          <p:nvPr/>
        </p:nvPicPr>
        <p:blipFill rotWithShape="1">
          <a:blip r:embed="rId5"/>
          <a:srcRect l="1543" t="17284" r="20784" b="10894"/>
          <a:stretch/>
        </p:blipFill>
        <p:spPr>
          <a:xfrm>
            <a:off x="7897091" y="4391126"/>
            <a:ext cx="5070304" cy="2419035"/>
          </a:xfrm>
          <a:prstGeom prst="rect">
            <a:avLst/>
          </a:prstGeom>
        </p:spPr>
      </p:pic>
      <p:sp>
        <p:nvSpPr>
          <p:cNvPr id="10" name="object 3"/>
          <p:cNvSpPr txBox="1">
            <a:spLocks/>
          </p:cNvSpPr>
          <p:nvPr/>
        </p:nvSpPr>
        <p:spPr>
          <a:xfrm>
            <a:off x="188237" y="5778340"/>
            <a:ext cx="3545728" cy="67710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r>
              <a:rPr lang="en-GB" sz="2200" kern="0" dirty="0">
                <a:latin typeface="Alte DIN 1451 Mittelschrift" panose="020B0603020202020204" pitchFamily="34" charset="0"/>
              </a:rPr>
              <a:t>@</a:t>
            </a:r>
            <a:r>
              <a:rPr lang="en-GB" sz="2200" kern="0" dirty="0" err="1">
                <a:latin typeface="Alte DIN 1451 Mittelschrift" panose="020B0603020202020204" pitchFamily="34" charset="0"/>
              </a:rPr>
              <a:t>acpuk</a:t>
            </a:r>
            <a:endParaRPr lang="en-GB" sz="2200" kern="0" dirty="0">
              <a:latin typeface="Alte DIN 1451 Mittelschrift" panose="020B0603020202020204" pitchFamily="34" charset="0"/>
            </a:endParaRPr>
          </a:p>
          <a:p>
            <a:pPr marL="12700" marR="5080" algn="r"/>
            <a:r>
              <a:rPr lang="en-GB" sz="2200" kern="0" dirty="0" smtClean="0">
                <a:latin typeface="Alte DIN 1451 Mittelschrift" panose="020B0603020202020204" pitchFamily="34" charset="0"/>
              </a:rPr>
              <a:t>cancerphysicians.org.uk</a:t>
            </a:r>
            <a:endParaRPr lang="en-GB" sz="2200" kern="0" dirty="0">
              <a:latin typeface="Alte DIN 1451 Mittelschrift" panose="020B0603020202020204" pitchFamily="34" charset="0"/>
            </a:endParaRPr>
          </a:p>
        </p:txBody>
      </p:sp>
    </p:spTree>
    <p:extLst>
      <p:ext uri="{BB962C8B-B14F-4D97-AF65-F5344CB8AC3E}">
        <p14:creationId xmlns:p14="http://schemas.microsoft.com/office/powerpoint/2010/main" val="212664046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k object 16"/>
          <p:cNvSpPr/>
          <p:nvPr/>
        </p:nvSpPr>
        <p:spPr>
          <a:xfrm>
            <a:off x="-1" y="2223492"/>
            <a:ext cx="12362213" cy="5004435"/>
          </a:xfrm>
          <a:custGeom>
            <a:avLst/>
            <a:gdLst/>
            <a:ahLst/>
            <a:cxnLst/>
            <a:rect l="l" t="t" r="r" b="b"/>
            <a:pathLst>
              <a:path w="10692130" h="5004434">
                <a:moveTo>
                  <a:pt x="0" y="5004003"/>
                </a:moveTo>
                <a:lnTo>
                  <a:pt x="10692003" y="5004003"/>
                </a:lnTo>
                <a:lnTo>
                  <a:pt x="10692003" y="0"/>
                </a:lnTo>
                <a:lnTo>
                  <a:pt x="0" y="0"/>
                </a:lnTo>
                <a:lnTo>
                  <a:pt x="0" y="5004003"/>
                </a:lnTo>
                <a:close/>
              </a:path>
            </a:pathLst>
          </a:custGeom>
          <a:solidFill>
            <a:srgbClr val="00447A"/>
          </a:solidFill>
        </p:spPr>
        <p:txBody>
          <a:bodyPr wrap="square" lIns="0" tIns="0" rIns="0" bIns="0" rtlCol="0"/>
          <a:lstStyle/>
          <a:p>
            <a:endParaRPr/>
          </a:p>
        </p:txBody>
      </p:sp>
      <p:sp>
        <p:nvSpPr>
          <p:cNvPr id="2" name="object 2"/>
          <p:cNvSpPr txBox="1"/>
          <p:nvPr/>
        </p:nvSpPr>
        <p:spPr>
          <a:xfrm>
            <a:off x="985085" y="2606903"/>
            <a:ext cx="11205468" cy="2437590"/>
          </a:xfrm>
          <a:prstGeom prst="rect">
            <a:avLst/>
          </a:prstGeom>
        </p:spPr>
        <p:txBody>
          <a:bodyPr vert="horz" wrap="square" lIns="0" tIns="0" rIns="0" bIns="0" rtlCol="0">
            <a:spAutoFit/>
          </a:bodyPr>
          <a:lstStyle/>
          <a:p>
            <a:pPr marL="12700" marR="5080">
              <a:lnSpc>
                <a:spcPct val="79800"/>
              </a:lnSpc>
            </a:pPr>
            <a:r>
              <a:rPr lang="en-GB" sz="6600" spc="-150" dirty="0">
                <a:solidFill>
                  <a:schemeClr val="bg1"/>
                </a:solidFill>
                <a:latin typeface="Alte DIN 1451 Mittelschrift gep" panose="020B0603020202020204" pitchFamily="34" charset="0"/>
                <a:cs typeface="Trebuchet MS"/>
              </a:rPr>
              <a:t>31</a:t>
            </a:r>
            <a:r>
              <a:rPr lang="en-GB" sz="6600" spc="-150" baseline="30000" dirty="0">
                <a:solidFill>
                  <a:schemeClr val="bg1"/>
                </a:solidFill>
                <a:latin typeface="Alte DIN 1451 Mittelschrift gep" panose="020B0603020202020204" pitchFamily="34" charset="0"/>
                <a:cs typeface="Trebuchet MS"/>
              </a:rPr>
              <a:t>st</a:t>
            </a:r>
            <a:r>
              <a:rPr lang="en-GB" sz="6600" spc="-150" dirty="0">
                <a:solidFill>
                  <a:schemeClr val="bg1"/>
                </a:solidFill>
                <a:latin typeface="Alte DIN 1451 Mittelschrift gep" panose="020B0603020202020204" pitchFamily="34" charset="0"/>
                <a:cs typeface="Trebuchet MS"/>
              </a:rPr>
              <a:t> Annual General Meeting of the Association of Cancer Physicians</a:t>
            </a:r>
          </a:p>
        </p:txBody>
      </p:sp>
      <p:sp>
        <p:nvSpPr>
          <p:cNvPr id="3" name="object 3"/>
          <p:cNvSpPr/>
          <p:nvPr/>
        </p:nvSpPr>
        <p:spPr>
          <a:xfrm>
            <a:off x="0" y="2173833"/>
            <a:ext cx="12190552" cy="230327"/>
          </a:xfrm>
          <a:custGeom>
            <a:avLst/>
            <a:gdLst/>
            <a:ahLst/>
            <a:cxnLst/>
            <a:rect l="l" t="t" r="r" b="b"/>
            <a:pathLst>
              <a:path w="10692130" h="254000">
                <a:moveTo>
                  <a:pt x="0" y="254000"/>
                </a:moveTo>
                <a:lnTo>
                  <a:pt x="10692003" y="254000"/>
                </a:lnTo>
                <a:lnTo>
                  <a:pt x="10692003" y="0"/>
                </a:lnTo>
                <a:lnTo>
                  <a:pt x="0" y="0"/>
                </a:lnTo>
                <a:lnTo>
                  <a:pt x="0" y="254000"/>
                </a:lnTo>
                <a:close/>
              </a:path>
            </a:pathLst>
          </a:custGeom>
          <a:solidFill>
            <a:srgbClr val="0092CA"/>
          </a:solidFill>
        </p:spPr>
        <p:txBody>
          <a:bodyPr wrap="square" lIns="0" tIns="0" rIns="0" bIns="0" rtlCol="0"/>
          <a:lstStyle/>
          <a:p>
            <a:endParaRPr/>
          </a:p>
        </p:txBody>
      </p:sp>
      <p:sp>
        <p:nvSpPr>
          <p:cNvPr id="4" name="object 4"/>
          <p:cNvSpPr/>
          <p:nvPr/>
        </p:nvSpPr>
        <p:spPr>
          <a:xfrm>
            <a:off x="985085" y="6244780"/>
            <a:ext cx="9974417" cy="0"/>
          </a:xfrm>
          <a:custGeom>
            <a:avLst/>
            <a:gdLst/>
            <a:ahLst/>
            <a:cxnLst/>
            <a:rect l="l" t="t" r="r" b="b"/>
            <a:pathLst>
              <a:path w="8748395">
                <a:moveTo>
                  <a:pt x="0" y="0"/>
                </a:moveTo>
                <a:lnTo>
                  <a:pt x="8748001" y="0"/>
                </a:lnTo>
              </a:path>
            </a:pathLst>
          </a:custGeom>
          <a:ln w="50800">
            <a:solidFill>
              <a:srgbClr val="0092CA"/>
            </a:solidFill>
          </a:ln>
        </p:spPr>
        <p:txBody>
          <a:bodyPr wrap="square" lIns="0" tIns="0" rIns="0" bIns="0" rtlCol="0"/>
          <a:lstStyle/>
          <a:p>
            <a:endParaRPr/>
          </a:p>
        </p:txBody>
      </p:sp>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3351" y="321682"/>
            <a:ext cx="3527090" cy="1074358"/>
          </a:xfrm>
          <a:prstGeom prst="rect">
            <a:avLst/>
          </a:prstGeom>
        </p:spPr>
      </p:pic>
      <p:sp>
        <p:nvSpPr>
          <p:cNvPr id="49" name="object 3"/>
          <p:cNvSpPr txBox="1">
            <a:spLocks/>
          </p:cNvSpPr>
          <p:nvPr/>
        </p:nvSpPr>
        <p:spPr>
          <a:xfrm>
            <a:off x="985085" y="5018260"/>
            <a:ext cx="10323647" cy="1169551"/>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r>
              <a:rPr lang="en-GB" kern="0" dirty="0">
                <a:latin typeface="Alte DIN 1451 Mittelschrift" panose="020B0603020202020204" pitchFamily="34" charset="0"/>
              </a:rPr>
              <a:t>Monday 7</a:t>
            </a:r>
            <a:r>
              <a:rPr lang="en-GB" kern="0" baseline="30000" dirty="0">
                <a:latin typeface="Alte DIN 1451 Mittelschrift" panose="020B0603020202020204" pitchFamily="34" charset="0"/>
              </a:rPr>
              <a:t>th</a:t>
            </a:r>
            <a:r>
              <a:rPr lang="en-GB" kern="0" dirty="0">
                <a:latin typeface="Alte DIN 1451 Mittelschrift" panose="020B0603020202020204" pitchFamily="34" charset="0"/>
              </a:rPr>
              <a:t> November 2016</a:t>
            </a:r>
          </a:p>
          <a:p>
            <a:pPr marL="12700" marR="5080"/>
            <a:r>
              <a:rPr lang="en-GB" kern="0" dirty="0">
                <a:latin typeface="Alte DIN 1451 Mittelschrift" panose="020B0603020202020204" pitchFamily="34" charset="0"/>
              </a:rPr>
              <a:t>Room 12, NCRI Conference, Liverpool</a:t>
            </a:r>
          </a:p>
        </p:txBody>
      </p:sp>
      <p:sp>
        <p:nvSpPr>
          <p:cNvPr id="52" name="object 3"/>
          <p:cNvSpPr txBox="1">
            <a:spLocks/>
          </p:cNvSpPr>
          <p:nvPr/>
        </p:nvSpPr>
        <p:spPr>
          <a:xfrm>
            <a:off x="985085" y="6244780"/>
            <a:ext cx="9974417" cy="55399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nSpc>
                <a:spcPct val="150000"/>
              </a:lnSpc>
            </a:pPr>
            <a:r>
              <a:rPr lang="en-GB" sz="2400" kern="0" dirty="0" smtClean="0">
                <a:latin typeface="Alte DIN 1451 Mittelschrift" panose="020B0603020202020204" pitchFamily="34" charset="0"/>
              </a:rPr>
              <a:t>cancerphysicians.org.uk 		                             </a:t>
            </a:r>
            <a:r>
              <a:rPr lang="en-GB" sz="2400" kern="0" dirty="0">
                <a:latin typeface="Alte DIN 1451 Mittelschrift" panose="020B0603020202020204" pitchFamily="34" charset="0"/>
              </a:rPr>
              <a:t>@</a:t>
            </a:r>
            <a:r>
              <a:rPr lang="en-GB" sz="2400" kern="0" dirty="0" err="1">
                <a:latin typeface="Alte DIN 1451 Mittelschrift" panose="020B0603020202020204" pitchFamily="34" charset="0"/>
              </a:rPr>
              <a:t>acpuk</a:t>
            </a:r>
            <a:endParaRPr lang="en-GB" sz="2400" kern="0" dirty="0">
              <a:latin typeface="Alte DIN 1451 Mittelschrift" panose="020B0603020202020204" pitchFamily="34" charset="0"/>
            </a:endParaRPr>
          </a:p>
        </p:txBody>
      </p:sp>
      <p:sp>
        <p:nvSpPr>
          <p:cNvPr id="54" name="object 3"/>
          <p:cNvSpPr txBox="1">
            <a:spLocks/>
          </p:cNvSpPr>
          <p:nvPr/>
        </p:nvSpPr>
        <p:spPr>
          <a:xfrm>
            <a:off x="4879696" y="1359965"/>
            <a:ext cx="6774836" cy="415498"/>
          </a:xfrm>
          <a:prstGeom prst="rect">
            <a:avLst/>
          </a:prstGeom>
        </p:spPr>
        <p:txBody>
          <a:bodyPr vert="horz" wrap="square" lIns="0" tIns="0" rIns="0" bIns="0" rtlCol="0">
            <a:spAutoFit/>
          </a:bodyPr>
          <a:lstStyle>
            <a:lvl1pPr>
              <a:defRPr sz="3800" b="0" i="0">
                <a:solidFill>
                  <a:srgbClr val="0092CA"/>
                </a:solidFill>
                <a:latin typeface="Trebuchet MS"/>
                <a:ea typeface="+mj-ea"/>
                <a:cs typeface="Trebuchet MS"/>
              </a:defRPr>
            </a:lvl1pPr>
          </a:lstStyle>
          <a:p>
            <a:pPr marL="12700" marR="5080" algn="r">
              <a:lnSpc>
                <a:spcPct val="150000"/>
              </a:lnSpc>
            </a:pPr>
            <a:r>
              <a:rPr lang="en-GB" sz="1800" kern="0" dirty="0">
                <a:latin typeface="Alte DIN 1451 Mittelschrift gep" panose="020B0603020202020204" pitchFamily="34" charset="0"/>
              </a:rPr>
              <a:t>Representing and supporting Medical Oncologists in the UK</a:t>
            </a:r>
          </a:p>
        </p:txBody>
      </p:sp>
    </p:spTree>
    <p:extLst>
      <p:ext uri="{BB962C8B-B14F-4D97-AF65-F5344CB8AC3E}">
        <p14:creationId xmlns:p14="http://schemas.microsoft.com/office/powerpoint/2010/main" val="11103262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Chair’s Summary</a:t>
            </a:r>
          </a:p>
        </p:txBody>
      </p:sp>
      <p:sp>
        <p:nvSpPr>
          <p:cNvPr id="3" name="Content Placeholder 2"/>
          <p:cNvSpPr>
            <a:spLocks noGrp="1"/>
          </p:cNvSpPr>
          <p:nvPr>
            <p:ph idx="1"/>
          </p:nvPr>
        </p:nvSpPr>
        <p:spPr/>
        <p:txBody>
          <a:bodyPr>
            <a:normAutofit fontScale="92500" lnSpcReduction="20000"/>
          </a:bodyPr>
          <a:lstStyle/>
          <a:p>
            <a:r>
              <a:rPr lang="en-GB" dirty="0" smtClean="0"/>
              <a:t>Achievements</a:t>
            </a:r>
          </a:p>
          <a:p>
            <a:r>
              <a:rPr lang="en-GB" dirty="0" smtClean="0"/>
              <a:t>Growth </a:t>
            </a:r>
            <a:r>
              <a:rPr lang="en-GB" dirty="0"/>
              <a:t>of the Specialty and Workforce issues</a:t>
            </a:r>
          </a:p>
          <a:p>
            <a:r>
              <a:rPr lang="en-GB" dirty="0"/>
              <a:t>National Cancer Transformation Board / INCAG</a:t>
            </a:r>
          </a:p>
          <a:p>
            <a:r>
              <a:rPr lang="en-GB" dirty="0"/>
              <a:t>Cancer Alliances</a:t>
            </a:r>
          </a:p>
          <a:p>
            <a:r>
              <a:rPr lang="en-GB" dirty="0"/>
              <a:t>Cancer Dashboards </a:t>
            </a:r>
          </a:p>
          <a:p>
            <a:r>
              <a:rPr lang="en-GB" dirty="0"/>
              <a:t>Progress with Meeting Makers</a:t>
            </a:r>
          </a:p>
          <a:p>
            <a:r>
              <a:rPr lang="en-GB" dirty="0"/>
              <a:t>Board of Trustees</a:t>
            </a:r>
          </a:p>
          <a:p>
            <a:r>
              <a:rPr lang="en-GB" dirty="0"/>
              <a:t>Honorary Members</a:t>
            </a:r>
          </a:p>
          <a:p>
            <a:r>
              <a:rPr lang="en-GB" dirty="0"/>
              <a:t>Fellows of the ACP</a:t>
            </a:r>
          </a:p>
          <a:p>
            <a:r>
              <a:rPr lang="en-GB" dirty="0"/>
              <a:t>Training Issues</a:t>
            </a:r>
          </a:p>
        </p:txBody>
      </p:sp>
    </p:spTree>
    <p:extLst>
      <p:ext uri="{BB962C8B-B14F-4D97-AF65-F5344CB8AC3E}">
        <p14:creationId xmlns:p14="http://schemas.microsoft.com/office/powerpoint/2010/main" val="768634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Achievements</a:t>
            </a:r>
            <a:endParaRPr lang="en-GB" dirty="0"/>
          </a:p>
        </p:txBody>
      </p:sp>
      <p:sp>
        <p:nvSpPr>
          <p:cNvPr id="3" name="Content Placeholder 2"/>
          <p:cNvSpPr>
            <a:spLocks noGrp="1"/>
          </p:cNvSpPr>
          <p:nvPr>
            <p:ph idx="1"/>
          </p:nvPr>
        </p:nvSpPr>
        <p:spPr>
          <a:xfrm>
            <a:off x="838200" y="1825625"/>
            <a:ext cx="10515600" cy="4298450"/>
          </a:xfrm>
        </p:spPr>
        <p:txBody>
          <a:bodyPr>
            <a:normAutofit fontScale="92500" lnSpcReduction="20000"/>
          </a:bodyPr>
          <a:lstStyle/>
          <a:p>
            <a:r>
              <a:rPr lang="en-GB" dirty="0" smtClean="0"/>
              <a:t>New Executive Structure</a:t>
            </a:r>
          </a:p>
          <a:p>
            <a:r>
              <a:rPr lang="en-GB" dirty="0" smtClean="0"/>
              <a:t>ACP Strategy</a:t>
            </a:r>
          </a:p>
          <a:p>
            <a:r>
              <a:rPr lang="en-GB" dirty="0" smtClean="0"/>
              <a:t>Meetings Programme</a:t>
            </a:r>
          </a:p>
          <a:p>
            <a:r>
              <a:rPr lang="en-GB" dirty="0" smtClean="0"/>
              <a:t>Publications</a:t>
            </a:r>
          </a:p>
          <a:p>
            <a:r>
              <a:rPr lang="en-GB" dirty="0" smtClean="0"/>
              <a:t>Peer Support Programme</a:t>
            </a:r>
          </a:p>
          <a:p>
            <a:r>
              <a:rPr lang="en-GB" dirty="0" smtClean="0"/>
              <a:t>ESMO Discount</a:t>
            </a:r>
          </a:p>
          <a:p>
            <a:r>
              <a:rPr lang="en-GB" dirty="0" smtClean="0"/>
              <a:t>Working with Meeting Makers – New Website &amp; Database</a:t>
            </a:r>
          </a:p>
          <a:p>
            <a:r>
              <a:rPr lang="en-GB" dirty="0" smtClean="0"/>
              <a:t>Engagement with Trainees </a:t>
            </a:r>
          </a:p>
          <a:p>
            <a:r>
              <a:rPr lang="en-GB" dirty="0" smtClean="0"/>
              <a:t>Promotion of the Specialty</a:t>
            </a:r>
          </a:p>
          <a:p>
            <a:r>
              <a:rPr lang="en-GB" dirty="0" smtClean="0"/>
              <a:t>Thanks</a:t>
            </a:r>
            <a:endParaRPr lang="en-GB" dirty="0"/>
          </a:p>
        </p:txBody>
      </p:sp>
    </p:spTree>
    <p:extLst>
      <p:ext uri="{BB962C8B-B14F-4D97-AF65-F5344CB8AC3E}">
        <p14:creationId xmlns:p14="http://schemas.microsoft.com/office/powerpoint/2010/main" val="768634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557" y="1"/>
            <a:ext cx="6529535" cy="680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242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1817"/>
          </a:xfrm>
        </p:spPr>
        <p:txBody>
          <a:bodyPr>
            <a:normAutofit fontScale="90000"/>
          </a:bodyPr>
          <a:lstStyle/>
          <a:p>
            <a:r>
              <a:rPr lang="en-GB" dirty="0"/>
              <a:t>RCP Census 2015 – medical Oncology data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5243" y="1280349"/>
            <a:ext cx="9161352" cy="5429940"/>
          </a:xfrm>
        </p:spPr>
      </p:pic>
    </p:spTree>
    <p:extLst>
      <p:ext uri="{BB962C8B-B14F-4D97-AF65-F5344CB8AC3E}">
        <p14:creationId xmlns:p14="http://schemas.microsoft.com/office/powerpoint/2010/main" val="1257387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162" y="1690688"/>
            <a:ext cx="5086492" cy="445689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269" y="1690689"/>
            <a:ext cx="6512374" cy="4456894"/>
          </a:xfrm>
          <a:prstGeom prst="rect">
            <a:avLst/>
          </a:prstGeom>
        </p:spPr>
      </p:pic>
    </p:spTree>
    <p:extLst>
      <p:ext uri="{BB962C8B-B14F-4D97-AF65-F5344CB8AC3E}">
        <p14:creationId xmlns:p14="http://schemas.microsoft.com/office/powerpoint/2010/main" val="1403998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TotalTime>
  <Words>1853</Words>
  <Application>Microsoft Office PowerPoint</Application>
  <PresentationFormat>Custom</PresentationFormat>
  <Paragraphs>325</Paragraphs>
  <Slides>41</Slides>
  <Notes>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AGM Agenda 2016</vt:lpstr>
      <vt:lpstr>Apologies for Absence</vt:lpstr>
      <vt:lpstr>ACP Prizes</vt:lpstr>
      <vt:lpstr>Chair’s Summary</vt:lpstr>
      <vt:lpstr>Achievements</vt:lpstr>
      <vt:lpstr>PowerPoint Presentation</vt:lpstr>
      <vt:lpstr>RCP Census 2015 – medical Oncology data</vt:lpstr>
      <vt:lpstr>PowerPoint Presentation</vt:lpstr>
      <vt:lpstr>PowerPoint Presentation</vt:lpstr>
      <vt:lpstr>Is the trainee pool large enough?</vt:lpstr>
      <vt:lpstr>National Cancer Transformation Board</vt:lpstr>
      <vt:lpstr>Workforce - Current status</vt:lpstr>
      <vt:lpstr>Cancer Alliances</vt:lpstr>
      <vt:lpstr>Cancer Vanguards</vt:lpstr>
      <vt:lpstr>Cancer Dashboards https://www.cancerdata.nhs.uk/dashboard#?tab=Overview</vt:lpstr>
      <vt:lpstr>Meeting Makers</vt:lpstr>
      <vt:lpstr>Board of Trustees</vt:lpstr>
      <vt:lpstr>Exec Cttee and JSC Update  </vt:lpstr>
      <vt:lpstr>Meetings – Dr Ruth Board</vt:lpstr>
      <vt:lpstr>ACP publications</vt:lpstr>
      <vt:lpstr>ACP Strategy</vt:lpstr>
      <vt:lpstr>Honorary Members and Fellows</vt:lpstr>
      <vt:lpstr>Current Honorary Members</vt:lpstr>
      <vt:lpstr>Specialist Peer Support for New Consultants</vt:lpstr>
      <vt:lpstr>Junior Doctors Contract  </vt:lpstr>
      <vt:lpstr>Shape of Training  </vt:lpstr>
      <vt:lpstr>Trainees Weekend – Free to members</vt:lpstr>
      <vt:lpstr>New Curriculum  </vt:lpstr>
      <vt:lpstr>New Trainees Committee  </vt:lpstr>
      <vt:lpstr>Treasurers Report- Dr Marcia Hall</vt:lpstr>
      <vt:lpstr> National Chemotherapy Board Established 2014 Representation from SACT, CRG, Patient Representatives Respond to national issues and create/share national guidelines, service improvement</vt:lpstr>
      <vt:lpstr>National project:  Regimen-specific consent forms</vt:lpstr>
      <vt:lpstr>Created the webpage</vt:lpstr>
      <vt:lpstr>National Forms</vt:lpstr>
      <vt:lpstr>PowerPoint Presentation</vt:lpstr>
      <vt:lpstr>PowerPoint Presentation</vt:lpstr>
      <vt:lpstr>New Members – Alison Norton</vt:lpstr>
      <vt:lpstr>Date for Next Meeting</vt:lpstr>
      <vt:lpstr>Keep up to date   New  Newsletter  Twitter  New Website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Johnathan Joffe</dc:creator>
  <cp:lastModifiedBy>Alison Norton</cp:lastModifiedBy>
  <cp:revision>33</cp:revision>
  <dcterms:created xsi:type="dcterms:W3CDTF">2016-10-23T10:42:01Z</dcterms:created>
  <dcterms:modified xsi:type="dcterms:W3CDTF">2017-02-17T10:18:16Z</dcterms:modified>
</cp:coreProperties>
</file>